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74" r:id="rId2"/>
    <p:sldId id="312" r:id="rId3"/>
    <p:sldId id="314" r:id="rId4"/>
    <p:sldId id="315" r:id="rId5"/>
    <p:sldId id="316" r:id="rId6"/>
    <p:sldId id="317" r:id="rId7"/>
    <p:sldId id="332" r:id="rId8"/>
    <p:sldId id="297" r:id="rId9"/>
    <p:sldId id="318" r:id="rId10"/>
    <p:sldId id="319" r:id="rId11"/>
    <p:sldId id="337" r:id="rId12"/>
    <p:sldId id="305" r:id="rId13"/>
    <p:sldId id="277" r:id="rId14"/>
    <p:sldId id="276" r:id="rId15"/>
    <p:sldId id="321" r:id="rId16"/>
    <p:sldId id="278" r:id="rId17"/>
    <p:sldId id="326" r:id="rId18"/>
    <p:sldId id="335" r:id="rId19"/>
    <p:sldId id="320" r:id="rId20"/>
    <p:sldId id="323" r:id="rId21"/>
    <p:sldId id="281" r:id="rId22"/>
    <p:sldId id="325" r:id="rId23"/>
    <p:sldId id="280" r:id="rId24"/>
    <p:sldId id="334" r:id="rId25"/>
    <p:sldId id="311" r:id="rId26"/>
    <p:sldId id="328" r:id="rId27"/>
    <p:sldId id="329" r:id="rId28"/>
    <p:sldId id="330" r:id="rId29"/>
    <p:sldId id="287" r:id="rId30"/>
    <p:sldId id="291" r:id="rId31"/>
    <p:sldId id="293" r:id="rId32"/>
    <p:sldId id="294" r:id="rId33"/>
    <p:sldId id="295" r:id="rId34"/>
    <p:sldId id="310" r:id="rId35"/>
    <p:sldId id="288" r:id="rId36"/>
    <p:sldId id="289" r:id="rId37"/>
    <p:sldId id="309" r:id="rId38"/>
    <p:sldId id="290" r:id="rId39"/>
    <p:sldId id="282" r:id="rId40"/>
    <p:sldId id="306" r:id="rId41"/>
    <p:sldId id="286" r:id="rId42"/>
    <p:sldId id="333" r:id="rId43"/>
    <p:sldId id="336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3366FF"/>
    <a:srgbClr val="FF9933"/>
    <a:srgbClr val="FF990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79" d="100"/>
          <a:sy n="79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1FB126-3F35-4263-827A-DCF81DF1E67F}" type="datetimeFigureOut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A9CFD6-CAD5-4DD3-8259-70156E8144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2 Li + CaCl2 </a:t>
            </a:r>
            <a:r>
              <a:rPr lang="en-US" altLang="en-US" smtClean="0">
                <a:sym typeface="Wingdings" panose="05000000000000000000" pitchFamily="2" charset="2"/>
              </a:rPr>
              <a:t> 2 LiCl + Ca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ym typeface="Wingdings" panose="05000000000000000000" pitchFamily="2" charset="2"/>
              </a:rPr>
              <a:t>Al2O3 + 3H2O  2Al(OH)3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ym typeface="Wingdings" panose="05000000000000000000" pitchFamily="2" charset="2"/>
              </a:rPr>
              <a:t>Na2CO3  CO2 + Na2O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ym typeface="Wingdings" panose="05000000000000000000" pitchFamily="2" charset="2"/>
              </a:rPr>
              <a:t>Ba(OH)2 + H2SO4  BaSO4 + 2H2O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sym typeface="Wingdings" panose="05000000000000000000" pitchFamily="2" charset="2"/>
              </a:rPr>
              <a:t>4C6H5Cl + 29O2   24CO2 + 10H2O + 2Cl2</a:t>
            </a: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BD350E-1903-45AD-839A-A7DC42D02713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64E0-5B96-41BE-983B-94259A6F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6BF8F-5D06-4C8A-A2BE-4435587E6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4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E4372-BA0D-452F-AB6B-8ABE9A329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C2120-FDCA-4FD9-BC3A-5CD8A70E0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92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AE9F1-16A8-4706-BAF2-222F242A9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7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3F4A6-046F-49AE-8216-DC9BCA795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8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1574-1D44-41DE-8607-F8341170E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7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A3900-0F0A-48D7-8236-ED70DCF5A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9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CE8E9-DB04-4357-A928-CFABD0FAC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7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2740-86C9-4F32-9188-278B16D3F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8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DF2DC-3599-46E2-BCDB-E45A1D256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BE7F-E3C2-4622-8D42-A08E6674E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F81F3-E4A4-40DF-8584-90C607CDC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20E2-65F6-45A3-ADBB-3162F060E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E76"/>
            </a:gs>
            <a:gs pos="50000">
              <a:srgbClr val="99CCFF"/>
            </a:gs>
            <a:gs pos="100000">
              <a:srgbClr val="47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43D18C01-3B9A-4B65-992E-6FC78C92E7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153400" cy="13716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Reactions in Aqueous Solution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609600"/>
          </a:xfrm>
        </p:spPr>
        <p:txBody>
          <a:bodyPr/>
          <a:lstStyle/>
          <a:p>
            <a:r>
              <a:rPr lang="en-US" altLang="en-US" i="1" smtClean="0">
                <a:latin typeface="Arial" panose="020B0604020202020204" pitchFamily="34" charset="0"/>
              </a:rPr>
              <a:t>Chapter 4</a:t>
            </a:r>
          </a:p>
        </p:txBody>
      </p:sp>
      <p:pic>
        <p:nvPicPr>
          <p:cNvPr id="2052" name="Picture 9" descr="npo000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5052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10" descr="npo000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r="11665" b="5858"/>
          <a:stretch>
            <a:fillRect/>
          </a:stretch>
        </p:blipFill>
        <p:spPr bwMode="auto">
          <a:xfrm>
            <a:off x="5578475" y="3987800"/>
            <a:ext cx="35655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1752600" y="2667000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Solution Stoich, Acid/Base theory, and Solution terms will be covered later!!!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5. Combustion Reactions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Combustion reactions </a:t>
            </a:r>
            <a:r>
              <a:rPr lang="en-US" altLang="en-US" sz="2800" smtClean="0"/>
              <a:t>occur when a hydrocarbon reacts with oxygen gas.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is also called burning!!! In order to burn something you need the 3 things in the “fire triangle”:</a:t>
            </a:r>
            <a:br>
              <a:rPr lang="en-US" altLang="en-US" sz="2800" smtClean="0"/>
            </a:br>
            <a:r>
              <a:rPr lang="en-US" altLang="en-US" sz="2800" smtClean="0"/>
              <a:t>1) A Fuel (hydrocarbon)</a:t>
            </a:r>
            <a:br>
              <a:rPr lang="en-US" altLang="en-US" sz="2800" smtClean="0"/>
            </a:br>
            <a:r>
              <a:rPr lang="en-US" altLang="en-US" sz="2800" smtClean="0"/>
              <a:t>2) Oxygen to burn it with</a:t>
            </a:r>
            <a:br>
              <a:rPr lang="en-US" altLang="en-US" sz="2800" smtClean="0"/>
            </a:br>
            <a:r>
              <a:rPr lang="en-US" altLang="en-US" sz="2800" smtClean="0"/>
              <a:t>3) Something to ignite the reaction (spark)</a:t>
            </a:r>
          </a:p>
        </p:txBody>
      </p:sp>
      <p:pic>
        <p:nvPicPr>
          <p:cNvPr id="11268" name="Picture 4" descr="firetr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47800"/>
            <a:ext cx="35337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burne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733800"/>
            <a:ext cx="2557463" cy="291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Learning Check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-76200" y="6858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Write MOLECULAR reaction equations for each of the following: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52400" y="108585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Solid lithium reacts with calcium chloride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9863" y="21336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Aluminum oxide reacts with water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-152400" y="3200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Sodium carbonate is heated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-533400" y="44196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Barium hydroxide reacts with sulfuric acid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-533400" y="557688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Chlorobenzene (C</a:t>
            </a:r>
            <a:r>
              <a:rPr lang="en-US" altLang="en-US" sz="2400" baseline="-25000">
                <a:latin typeface="Arial" panose="020B0604020202020204" pitchFamily="34" charset="0"/>
              </a:rPr>
              <a:t>6</a:t>
            </a:r>
            <a:r>
              <a:rPr lang="en-US" altLang="en-US" sz="2400"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latin typeface="Arial" panose="020B0604020202020204" pitchFamily="34" charset="0"/>
              </a:rPr>
              <a:t>5</a:t>
            </a:r>
            <a:r>
              <a:rPr lang="en-US" altLang="en-US" sz="2400">
                <a:latin typeface="Arial" panose="020B0604020202020204" pitchFamily="34" charset="0"/>
              </a:rPr>
              <a:t>Cl) is burned in air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587625" y="381000"/>
            <a:ext cx="4021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Ionization</a:t>
            </a:r>
            <a:r>
              <a:rPr lang="en-US" altLang="en-US" sz="2800">
                <a:latin typeface="Arial" panose="020B0604020202020204" pitchFamily="34" charset="0"/>
              </a:rPr>
              <a:t> of acetic acid</a:t>
            </a:r>
            <a:endParaRPr lang="en-US" altLang="en-US" sz="2800" b="1" i="1">
              <a:latin typeface="Arial" panose="020B0604020202020204" pitchFamily="34" charset="0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1284288" y="1143000"/>
            <a:ext cx="659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CH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COOH</a:t>
            </a:r>
            <a:r>
              <a:rPr lang="en-US" altLang="en-US" sz="2800"/>
              <a:t>          </a:t>
            </a:r>
            <a:r>
              <a:rPr lang="en-US" altLang="en-US" sz="2800">
                <a:latin typeface="Arial" panose="020B0604020202020204" pitchFamily="34" charset="0"/>
              </a:rPr>
              <a:t>CH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</a:rPr>
              <a:t>COO</a:t>
            </a:r>
            <a:r>
              <a:rPr lang="en-US" altLang="en-US" sz="2800" baseline="30000">
                <a:latin typeface="Arial" panose="020B0604020202020204" pitchFamily="34" charset="0"/>
              </a:rPr>
              <a:t>-</a:t>
            </a:r>
            <a:r>
              <a:rPr lang="en-US" altLang="en-US" sz="2800">
                <a:latin typeface="Arial" panose="020B0604020202020204" pitchFamily="34" charset="0"/>
              </a:rPr>
              <a:t> (</a:t>
            </a:r>
            <a:r>
              <a:rPr lang="en-US" altLang="en-US" sz="2800" i="1">
                <a:latin typeface="Arial" panose="020B0604020202020204" pitchFamily="34" charset="0"/>
              </a:rPr>
              <a:t>aq</a:t>
            </a:r>
            <a:r>
              <a:rPr lang="en-US" altLang="en-US" sz="2800">
                <a:latin typeface="Arial" panose="020B0604020202020204" pitchFamily="34" charset="0"/>
              </a:rPr>
              <a:t>) + H</a:t>
            </a:r>
            <a:r>
              <a:rPr lang="en-US" altLang="en-US" sz="2800" baseline="30000">
                <a:latin typeface="Arial" panose="020B0604020202020204" pitchFamily="34" charset="0"/>
              </a:rPr>
              <a:t>+</a:t>
            </a:r>
            <a:r>
              <a:rPr lang="en-US" altLang="en-US" sz="2800">
                <a:latin typeface="Arial" panose="020B0604020202020204" pitchFamily="34" charset="0"/>
              </a:rPr>
              <a:t> (</a:t>
            </a:r>
            <a:r>
              <a:rPr lang="en-US" altLang="en-US" sz="2800" i="1">
                <a:latin typeface="Arial" panose="020B0604020202020204" pitchFamily="34" charset="0"/>
              </a:rPr>
              <a:t>aq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3213100" y="1371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1"/>
          <p:cNvSpPr>
            <a:spLocks noChangeShapeType="1"/>
          </p:cNvSpPr>
          <p:nvPr/>
        </p:nvSpPr>
        <p:spPr bwMode="auto">
          <a:xfrm flipH="1">
            <a:off x="3168650" y="149066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4.1</a:t>
            </a: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3124200" y="1104900"/>
            <a:ext cx="8382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73755" name="Group 1048"/>
          <p:cNvGrpSpPr>
            <a:grpSpLocks/>
          </p:cNvGrpSpPr>
          <p:nvPr/>
        </p:nvGrpSpPr>
        <p:grpSpPr bwMode="auto">
          <a:xfrm>
            <a:off x="296863" y="2286000"/>
            <a:ext cx="8542337" cy="1770063"/>
            <a:chOff x="187" y="1440"/>
            <a:chExt cx="5381" cy="1115"/>
          </a:xfrm>
        </p:grpSpPr>
        <p:sp>
          <p:nvSpPr>
            <p:cNvPr id="13322" name="Text Box 20"/>
            <p:cNvSpPr txBox="1">
              <a:spLocks noChangeArrowheads="1"/>
            </p:cNvSpPr>
            <p:nvPr/>
          </p:nvSpPr>
          <p:spPr bwMode="auto">
            <a:xfrm>
              <a:off x="1339" y="1852"/>
              <a:ext cx="422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 </a:t>
              </a:r>
              <a:r>
                <a:rPr lang="en-US" altLang="en-US" sz="2800" b="1" i="1">
                  <a:latin typeface="Arial" panose="020B0604020202020204" pitchFamily="34" charset="0"/>
                </a:rPr>
                <a:t>reversible</a:t>
              </a:r>
              <a:r>
                <a:rPr lang="en-US" altLang="en-US" sz="2800">
                  <a:latin typeface="Arial" panose="020B0604020202020204" pitchFamily="34" charset="0"/>
                </a:rPr>
                <a:t> reaction. The reaction can occur in both directions.</a:t>
              </a:r>
            </a:p>
          </p:txBody>
        </p:sp>
        <p:pic>
          <p:nvPicPr>
            <p:cNvPr id="13323" name="Picture 21" descr="BD06107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440"/>
              <a:ext cx="1107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4" name="Line 22"/>
            <p:cNvSpPr>
              <a:spLocks noChangeShapeType="1"/>
            </p:cNvSpPr>
            <p:nvPr/>
          </p:nvSpPr>
          <p:spPr bwMode="auto">
            <a:xfrm>
              <a:off x="1420" y="170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23"/>
            <p:cNvSpPr>
              <a:spLocks noChangeShapeType="1"/>
            </p:cNvSpPr>
            <p:nvPr/>
          </p:nvSpPr>
          <p:spPr bwMode="auto">
            <a:xfrm flipH="1">
              <a:off x="1392" y="177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Acetic acid is a </a:t>
            </a:r>
            <a:r>
              <a:rPr lang="en-US" altLang="en-US" sz="2800" b="1" i="1">
                <a:latin typeface="Arial" panose="020B0604020202020204" pitchFamily="34" charset="0"/>
              </a:rPr>
              <a:t>weak electrolyte</a:t>
            </a:r>
            <a:r>
              <a:rPr lang="en-US" altLang="en-US" sz="2800">
                <a:latin typeface="Arial" panose="020B0604020202020204" pitchFamily="34" charset="0"/>
              </a:rPr>
              <a:t> because its ionization in water is incomplete.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6" grpId="0" animBg="1"/>
      <p:bldP spid="737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Hydration</a:t>
            </a:r>
            <a:r>
              <a:rPr lang="en-US" altLang="en-US" sz="2800">
                <a:latin typeface="Arial" panose="020B0604020202020204" pitchFamily="34" charset="0"/>
              </a:rPr>
              <a:t> is the process in which an ion is surrounded by water molecules arranged in a specific manner.</a:t>
            </a:r>
          </a:p>
        </p:txBody>
      </p:sp>
      <p:pic>
        <p:nvPicPr>
          <p:cNvPr id="14339" name="Picture 3" descr="npo0000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6600"/>
            <a:ext cx="7924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025" name="Group 10"/>
          <p:cNvGrpSpPr>
            <a:grpSpLocks/>
          </p:cNvGrpSpPr>
          <p:nvPr/>
        </p:nvGrpSpPr>
        <p:grpSpPr bwMode="auto">
          <a:xfrm>
            <a:off x="3306763" y="4495800"/>
            <a:ext cx="2530475" cy="2144713"/>
            <a:chOff x="2083" y="2832"/>
            <a:chExt cx="1594" cy="1351"/>
          </a:xfrm>
        </p:grpSpPr>
        <p:pic>
          <p:nvPicPr>
            <p:cNvPr id="14342" name="Picture 4" descr="npo00008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r="55005" b="23938"/>
            <a:stretch>
              <a:fillRect/>
            </a:stretch>
          </p:blipFill>
          <p:spPr bwMode="auto">
            <a:xfrm>
              <a:off x="2083" y="2976"/>
              <a:ext cx="1594" cy="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 flipV="1">
              <a:off x="2880" y="294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2784" y="369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2927" y="357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 baseline="30000"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2919" y="2832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d</a:t>
              </a:r>
              <a:r>
                <a:rPr lang="en-US" altLang="en-US" sz="2400" baseline="3000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2611" y="3856"/>
              <a:ext cx="5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6213" y="2224088"/>
            <a:ext cx="626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Strong Electrolyte – 100% dissociation</a:t>
            </a:r>
          </a:p>
        </p:txBody>
      </p: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1854200" y="2892425"/>
            <a:ext cx="5443538" cy="600075"/>
            <a:chOff x="1224" y="1822"/>
            <a:chExt cx="3429" cy="378"/>
          </a:xfrm>
        </p:grpSpPr>
        <p:sp>
          <p:nvSpPr>
            <p:cNvPr id="15373" name="Text Box 4"/>
            <p:cNvSpPr txBox="1">
              <a:spLocks noChangeArrowheads="1"/>
            </p:cNvSpPr>
            <p:nvPr/>
          </p:nvSpPr>
          <p:spPr bwMode="auto">
            <a:xfrm>
              <a:off x="1224" y="1873"/>
              <a:ext cx="342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NaCl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  <a:r>
                <a:rPr lang="en-US" altLang="en-US" sz="2800"/>
                <a:t>            </a:t>
              </a:r>
              <a:r>
                <a:rPr lang="en-US" altLang="en-US" sz="2800">
                  <a:latin typeface="Arial" panose="020B0604020202020204" pitchFamily="34" charset="0"/>
                </a:rPr>
                <a:t>Na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5374" name="Line 5"/>
            <p:cNvSpPr>
              <a:spLocks noChangeShapeType="1"/>
            </p:cNvSpPr>
            <p:nvPr/>
          </p:nvSpPr>
          <p:spPr bwMode="auto">
            <a:xfrm>
              <a:off x="2184" y="205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6"/>
            <p:cNvSpPr txBox="1">
              <a:spLocks noChangeArrowheads="1"/>
            </p:cNvSpPr>
            <p:nvPr/>
          </p:nvSpPr>
          <p:spPr bwMode="auto">
            <a:xfrm>
              <a:off x="2227" y="1822"/>
              <a:ext cx="4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76300" y="4267200"/>
            <a:ext cx="7427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Weak Electrolyte – not completely dissociated</a:t>
            </a:r>
          </a:p>
        </p:txBody>
      </p: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1284288" y="5029200"/>
            <a:ext cx="6599237" cy="519113"/>
            <a:chOff x="809" y="3401"/>
            <a:chExt cx="4157" cy="327"/>
          </a:xfrm>
        </p:grpSpPr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809" y="3401"/>
              <a:ext cx="41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CH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>
                  <a:latin typeface="Arial" panose="020B0604020202020204" pitchFamily="34" charset="0"/>
                </a:rPr>
                <a:t>COOH</a:t>
              </a:r>
              <a:r>
                <a:rPr lang="en-US" altLang="en-US" sz="2800"/>
                <a:t>          </a:t>
              </a:r>
              <a:r>
                <a:rPr lang="en-US" altLang="en-US" sz="2800">
                  <a:latin typeface="Arial" panose="020B0604020202020204" pitchFamily="34" charset="0"/>
                </a:rPr>
                <a:t>CH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>
                  <a:latin typeface="Arial" panose="020B0604020202020204" pitchFamily="34" charset="0"/>
                </a:rPr>
                <a:t>COO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+ H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5371" name="Line 10"/>
            <p:cNvSpPr>
              <a:spLocks noChangeShapeType="1"/>
            </p:cNvSpPr>
            <p:nvPr/>
          </p:nvSpPr>
          <p:spPr bwMode="auto">
            <a:xfrm>
              <a:off x="2024" y="354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1"/>
            <p:cNvSpPr>
              <a:spLocks noChangeShapeType="1"/>
            </p:cNvSpPr>
            <p:nvPr/>
          </p:nvSpPr>
          <p:spPr bwMode="auto">
            <a:xfrm flipH="1">
              <a:off x="1996" y="36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1143000" y="152400"/>
            <a:ext cx="4995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Conduct electricity in solution?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438400" y="928688"/>
            <a:ext cx="427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Cations (+)</a:t>
            </a:r>
            <a:r>
              <a:rPr lang="en-US" altLang="en-US" sz="2800">
                <a:latin typeface="Arial" panose="020B0604020202020204" pitchFamily="34" charset="0"/>
              </a:rPr>
              <a:t> and Anions (-)</a:t>
            </a:r>
          </a:p>
        </p:txBody>
      </p:sp>
      <p:graphicFrame>
        <p:nvGraphicFramePr>
          <p:cNvPr id="15368" name="Object 14"/>
          <p:cNvGraphicFramePr>
            <a:graphicFrameLocks noChangeAspect="1"/>
          </p:cNvGraphicFramePr>
          <p:nvPr/>
        </p:nvGraphicFramePr>
        <p:xfrm>
          <a:off x="152400" y="1524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91" grpId="0" autoUpdateAnimBg="0"/>
      <p:bldP spid="4199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Solubility Table from last year</a:t>
            </a:r>
            <a:br>
              <a:rPr lang="en-US" altLang="en-US" sz="4000" smtClean="0"/>
            </a:br>
            <a:r>
              <a:rPr lang="en-US" altLang="en-US" sz="3200" smtClean="0"/>
              <a:t>(say goodbye!!)</a:t>
            </a:r>
          </a:p>
        </p:txBody>
      </p:sp>
      <p:pic>
        <p:nvPicPr>
          <p:cNvPr id="16387" name="Picture 3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4.2</a:t>
            </a:r>
          </a:p>
        </p:txBody>
      </p:sp>
      <p:pic>
        <p:nvPicPr>
          <p:cNvPr id="17411" name="Picture 104" descr="npo000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>
            <a:fillRect/>
          </a:stretch>
        </p:blipFill>
        <p:spPr bwMode="auto">
          <a:xfrm>
            <a:off x="152400" y="228600"/>
            <a:ext cx="8836025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108"/>
          <p:cNvSpPr>
            <a:spLocks noChangeShapeType="1"/>
          </p:cNvSpPr>
          <p:nvPr/>
        </p:nvSpPr>
        <p:spPr bwMode="auto">
          <a:xfrm flipH="1">
            <a:off x="7543800" y="3505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109"/>
          <p:cNvSpPr txBox="1">
            <a:spLocks noChangeArrowheads="1"/>
          </p:cNvSpPr>
          <p:nvPr/>
        </p:nvSpPr>
        <p:spPr bwMode="auto">
          <a:xfrm>
            <a:off x="7620000" y="2895600"/>
            <a:ext cx="1295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Should be Hg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  <a:r>
              <a:rPr lang="en-US" altLang="en-US" sz="1800" baseline="30000">
                <a:latin typeface="Arial" panose="020B0604020202020204" pitchFamily="34" charset="0"/>
              </a:rPr>
              <a:t>2+</a:t>
            </a:r>
          </a:p>
        </p:txBody>
      </p:sp>
      <p:sp>
        <p:nvSpPr>
          <p:cNvPr id="17414" name="Text Box 110"/>
          <p:cNvSpPr txBox="1">
            <a:spLocks noChangeArrowheads="1"/>
          </p:cNvSpPr>
          <p:nvPr/>
        </p:nvSpPr>
        <p:spPr bwMode="auto">
          <a:xfrm>
            <a:off x="5181600" y="2667000"/>
            <a:ext cx="2286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Pb</a:t>
            </a:r>
            <a:r>
              <a:rPr lang="en-US" altLang="en-US" sz="1800" baseline="30000">
                <a:latin typeface="Arial" panose="020B0604020202020204" pitchFamily="34" charset="0"/>
              </a:rPr>
              <a:t>+2</a:t>
            </a:r>
            <a:r>
              <a:rPr lang="en-US" altLang="en-US" sz="1800">
                <a:latin typeface="Arial" panose="020B0604020202020204" pitchFamily="34" charset="0"/>
              </a:rPr>
              <a:t> will dissolve in HOT water</a:t>
            </a:r>
          </a:p>
        </p:txBody>
      </p:sp>
      <p:sp>
        <p:nvSpPr>
          <p:cNvPr id="17415" name="Line 111"/>
          <p:cNvSpPr>
            <a:spLocks noChangeShapeType="1"/>
          </p:cNvSpPr>
          <p:nvPr/>
        </p:nvSpPr>
        <p:spPr bwMode="auto">
          <a:xfrm flipH="1">
            <a:off x="6705600" y="3352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914400" y="1524000"/>
            <a:ext cx="2743200" cy="1143000"/>
          </a:xfrm>
          <a:prstGeom prst="rect">
            <a:avLst/>
          </a:prstGeom>
          <a:solidFill>
            <a:schemeClr val="accent1"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914400" y="2667000"/>
            <a:ext cx="1371600" cy="325438"/>
          </a:xfrm>
          <a:prstGeom prst="rect">
            <a:avLst/>
          </a:prstGeom>
          <a:solidFill>
            <a:schemeClr val="accent1"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cxnSp>
        <p:nvCxnSpPr>
          <p:cNvPr id="17418" name="Straight Arrow Connector 4"/>
          <p:cNvCxnSpPr>
            <a:cxnSpLocks noChangeShapeType="1"/>
          </p:cNvCxnSpPr>
          <p:nvPr/>
        </p:nvCxnSpPr>
        <p:spPr bwMode="auto">
          <a:xfrm flipV="1">
            <a:off x="457200" y="2830513"/>
            <a:ext cx="457200" cy="674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9" name="Straight Arrow Connector 6"/>
          <p:cNvCxnSpPr>
            <a:cxnSpLocks noChangeShapeType="1"/>
          </p:cNvCxnSpPr>
          <p:nvPr/>
        </p:nvCxnSpPr>
        <p:spPr bwMode="auto">
          <a:xfrm flipV="1">
            <a:off x="457200" y="2286000"/>
            <a:ext cx="4572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18646" y="2992437"/>
            <a:ext cx="677108" cy="178709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Memorize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for AP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Solubilities</a:t>
            </a:r>
            <a:br>
              <a:rPr lang="en-US" altLang="en-US" smtClean="0"/>
            </a:br>
            <a:r>
              <a:rPr lang="en-US" altLang="en-US" smtClean="0"/>
              <a:t>(Memorize for AP)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Gases only slightly dissolve in water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Strong acids and bases dissolve in water (see handout)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Hydrochloric, Hydrobromic, Hydroiodic, Nitric, Sulfuric, Perchloric Acids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Group I hydroxides (in the rules already!)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Water slightly dissolves in water! (H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and OH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New AP format (2013)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There is NO longer a separate free response question just for reactions!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Reactions will be one part of a larger question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Reactions should still be </a:t>
            </a:r>
            <a:r>
              <a:rPr lang="en-US" sz="2800" u="sng" dirty="0" smtClean="0"/>
              <a:t>balanced, net ionic </a:t>
            </a:r>
            <a:r>
              <a:rPr lang="en-US" sz="2800" dirty="0" smtClean="0"/>
              <a:t>equations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Example: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A </a:t>
            </a:r>
            <a:r>
              <a:rPr lang="en-US" sz="2000" dirty="0"/>
              <a:t>student performs an experiment in which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is </a:t>
            </a:r>
            <a:r>
              <a:rPr lang="en-US" sz="2000" dirty="0" smtClean="0"/>
              <a:t>reacted with 0.20 </a:t>
            </a:r>
            <a:r>
              <a:rPr lang="en-US" sz="2000" i="1" dirty="0"/>
              <a:t>M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. </a:t>
            </a:r>
            <a:r>
              <a:rPr lang="en-US" sz="2000" dirty="0"/>
              <a:t>The original volume of the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solution is </a:t>
            </a:r>
            <a:r>
              <a:rPr lang="en-US" sz="2000" dirty="0" smtClean="0"/>
              <a:t>50.0 </a:t>
            </a:r>
            <a:r>
              <a:rPr lang="en-US" sz="2000" dirty="0" err="1"/>
              <a:t>mL.</a:t>
            </a:r>
            <a:r>
              <a:rPr lang="en-US" sz="2000" dirty="0"/>
              <a:t> A precipitate of </a:t>
            </a:r>
            <a:r>
              <a:rPr lang="en-US" sz="2000" dirty="0" smtClean="0"/>
              <a:t>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is formed </a:t>
            </a:r>
            <a:r>
              <a:rPr lang="en-US" sz="2000" dirty="0"/>
              <a:t>during the titration.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(a) As the first 30.0 mL of 0.10 </a:t>
            </a:r>
            <a:r>
              <a:rPr lang="en-US" sz="2000" i="1" dirty="0"/>
              <a:t>M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are added to the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solution, two types of chemical reactions occur simultaneously. On the lines provided below, write the balanced net-ionic equations for 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smtClean="0"/>
              <a:t>the neutralization </a:t>
            </a:r>
            <a:r>
              <a:rPr lang="en-US" sz="2000" dirty="0"/>
              <a:t>reaction and (ii) the precipitation </a:t>
            </a:r>
            <a:r>
              <a:rPr lang="en-US" sz="2000" dirty="0" smtClean="0"/>
              <a:t>reaction.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Total Ionic Equations</a:t>
            </a:r>
            <a:endParaRPr lang="en-US" altLang="en-US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Once you write the molecular equation (synthesis, decomposition, etc.), you should check for reactants and products that are soluble or insoluble.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We usually assume the reaction is in water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We can use solubility rules to tell us which compounds dissolve in water.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If the compound is soluble (does dissolve in water), then splits the compound into its component ions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If the compound is insoluble (does NOT dissolve in water), then it remains as a compound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Quick Review of Reactions from Chemistry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Synthesis</a:t>
            </a:r>
          </a:p>
          <a:p>
            <a:r>
              <a:rPr lang="en-US" altLang="en-US" smtClean="0"/>
              <a:t>Decomposition (carbonates, chlorates)</a:t>
            </a:r>
          </a:p>
          <a:p>
            <a:r>
              <a:rPr lang="en-US" altLang="en-US" smtClean="0"/>
              <a:t>Single Replacement</a:t>
            </a:r>
          </a:p>
          <a:p>
            <a:r>
              <a:rPr lang="en-US" altLang="en-US" smtClean="0"/>
              <a:t>Double Replacement</a:t>
            </a:r>
          </a:p>
          <a:p>
            <a:r>
              <a:rPr lang="en-US" altLang="en-US" smtClean="0"/>
              <a:t>Combustion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Total Ionic Equations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Molecular Equation:</a:t>
            </a:r>
          </a:p>
          <a:p>
            <a:pPr>
              <a:buFontTx/>
              <a:buNone/>
            </a:pPr>
            <a:r>
              <a:rPr lang="en-US" altLang="en-US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CrO</a:t>
            </a:r>
            <a:r>
              <a:rPr lang="en-US" altLang="en-US" baseline="-25000" smtClean="0"/>
              <a:t>4</a:t>
            </a:r>
            <a:r>
              <a:rPr lang="en-US" altLang="en-US" smtClean="0"/>
              <a:t> +  Pb(NO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anose="05000000000000000000" pitchFamily="2" charset="2"/>
              </a:rPr>
              <a:t> 	PbCrO</a:t>
            </a:r>
            <a:r>
              <a:rPr lang="en-US" altLang="en-US" baseline="-25000" smtClean="0">
                <a:sym typeface="Wingdings" panose="05000000000000000000" pitchFamily="2" charset="2"/>
              </a:rPr>
              <a:t>4</a:t>
            </a:r>
            <a:r>
              <a:rPr lang="en-US" altLang="en-US" smtClean="0">
                <a:sym typeface="Wingdings" panose="05000000000000000000" pitchFamily="2" charset="2"/>
              </a:rPr>
              <a:t>  +  2 KNO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</a:p>
          <a:p>
            <a:pPr>
              <a:buFontTx/>
              <a:buNone/>
            </a:pPr>
            <a:r>
              <a:rPr lang="en-US" altLang="en-US" baseline="-25000" smtClean="0">
                <a:sym typeface="Wingdings" panose="05000000000000000000" pitchFamily="2" charset="2"/>
              </a:rPr>
              <a:t>Soluble		Soluble			Insoluble  	      Soluble</a:t>
            </a:r>
          </a:p>
          <a:p>
            <a:pPr>
              <a:buFontTx/>
              <a:buNone/>
            </a:pPr>
            <a:endParaRPr lang="en-US" altLang="en-US" baseline="-2500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Total Ionic Equation:</a:t>
            </a:r>
          </a:p>
          <a:p>
            <a:pPr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2 K</a:t>
            </a:r>
            <a:r>
              <a:rPr lang="en-US" altLang="en-US" baseline="30000" smtClean="0">
                <a:sym typeface="Wingdings" panose="05000000000000000000" pitchFamily="2" charset="2"/>
              </a:rPr>
              <a:t>+</a:t>
            </a:r>
            <a:r>
              <a:rPr lang="en-US" altLang="en-US" smtClean="0">
                <a:sym typeface="Wingdings" panose="05000000000000000000" pitchFamily="2" charset="2"/>
              </a:rPr>
              <a:t> + CrO</a:t>
            </a:r>
            <a:r>
              <a:rPr lang="en-US" altLang="en-US" baseline="-25000" smtClean="0">
                <a:sym typeface="Wingdings" panose="05000000000000000000" pitchFamily="2" charset="2"/>
              </a:rPr>
              <a:t>4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  <a:r>
              <a:rPr lang="en-US" altLang="en-US" baseline="30000" smtClean="0">
                <a:sym typeface="Wingdings" panose="05000000000000000000" pitchFamily="2" charset="2"/>
              </a:rPr>
              <a:t>-2</a:t>
            </a:r>
            <a:r>
              <a:rPr lang="en-US" altLang="en-US" smtClean="0">
                <a:sym typeface="Wingdings" panose="05000000000000000000" pitchFamily="2" charset="2"/>
              </a:rPr>
              <a:t> + Pb</a:t>
            </a:r>
            <a:r>
              <a:rPr lang="en-US" altLang="en-US" baseline="30000" smtClean="0">
                <a:sym typeface="Wingdings" panose="05000000000000000000" pitchFamily="2" charset="2"/>
              </a:rPr>
              <a:t>+2</a:t>
            </a:r>
            <a:r>
              <a:rPr lang="en-US" altLang="en-US" smtClean="0">
                <a:sym typeface="Wingdings" panose="05000000000000000000" pitchFamily="2" charset="2"/>
              </a:rPr>
              <a:t> + 2 NO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baseline="30000" smtClean="0">
                <a:sym typeface="Wingdings" panose="05000000000000000000" pitchFamily="2" charset="2"/>
              </a:rPr>
              <a:t>-</a:t>
            </a:r>
            <a:r>
              <a:rPr lang="en-US" altLang="en-US" smtClean="0">
                <a:sym typeface="Wingdings" panose="05000000000000000000" pitchFamily="2" charset="2"/>
              </a:rPr>
              <a:t> </a:t>
            </a:r>
          </a:p>
          <a:p>
            <a:pPr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				PbCrO</a:t>
            </a:r>
            <a:r>
              <a:rPr lang="en-US" altLang="en-US" baseline="-25000" smtClean="0">
                <a:sym typeface="Wingdings" panose="05000000000000000000" pitchFamily="2" charset="2"/>
              </a:rPr>
              <a:t>4</a:t>
            </a:r>
            <a:r>
              <a:rPr lang="en-US" altLang="en-US" smtClean="0">
                <a:sym typeface="Wingdings" panose="05000000000000000000" pitchFamily="2" charset="2"/>
              </a:rPr>
              <a:t> (s) + 2 K</a:t>
            </a:r>
            <a:r>
              <a:rPr lang="en-US" altLang="en-US" baseline="30000" smtClean="0">
                <a:sym typeface="Wingdings" panose="05000000000000000000" pitchFamily="2" charset="2"/>
              </a:rPr>
              <a:t>+</a:t>
            </a:r>
            <a:r>
              <a:rPr lang="en-US" altLang="en-US" smtClean="0">
                <a:sym typeface="Wingdings" panose="05000000000000000000" pitchFamily="2" charset="2"/>
              </a:rPr>
              <a:t> + 2 NO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baseline="30000" smtClean="0">
                <a:sym typeface="Wingdings" panose="05000000000000000000" pitchFamily="2" charset="2"/>
              </a:rPr>
              <a:t>-</a:t>
            </a:r>
          </a:p>
          <a:p>
            <a:pPr>
              <a:buFontTx/>
              <a:buNone/>
            </a:pPr>
            <a:endParaRPr lang="en-US" altLang="en-US" baseline="-250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Writing Net Ionic Equations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Write the balanced molecular equation.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Write the ionic equation showing the strong electrolytes completely dissociated into cations and anions.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Cancel the spectator ions on both sides of the ionic equation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330200" y="4433888"/>
            <a:ext cx="8483600" cy="519112"/>
            <a:chOff x="218" y="1913"/>
            <a:chExt cx="5344" cy="327"/>
          </a:xfrm>
        </p:grpSpPr>
        <p:sp>
          <p:nvSpPr>
            <p:cNvPr id="22548" name="Text Box 5"/>
            <p:cNvSpPr txBox="1">
              <a:spLocks noChangeArrowheads="1"/>
            </p:cNvSpPr>
            <p:nvPr/>
          </p:nvSpPr>
          <p:spPr bwMode="auto">
            <a:xfrm>
              <a:off x="218" y="1913"/>
              <a:ext cx="5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AgNO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+ NaCl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         AgCl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 + NaNO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549" name="Line 6"/>
            <p:cNvSpPr>
              <a:spLocks noChangeShapeType="1"/>
            </p:cNvSpPr>
            <p:nvPr/>
          </p:nvSpPr>
          <p:spPr bwMode="auto">
            <a:xfrm>
              <a:off x="2736" y="211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406400" y="5157788"/>
            <a:ext cx="8329613" cy="519112"/>
            <a:chOff x="253" y="2456"/>
            <a:chExt cx="5247" cy="327"/>
          </a:xfrm>
        </p:grpSpPr>
        <p:sp>
          <p:nvSpPr>
            <p:cNvPr id="22546" name="Text Box 8"/>
            <p:cNvSpPr txBox="1">
              <a:spLocks noChangeArrowheads="1"/>
            </p:cNvSpPr>
            <p:nvPr/>
          </p:nvSpPr>
          <p:spPr bwMode="auto">
            <a:xfrm>
              <a:off x="253" y="2456"/>
              <a:ext cx="5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Ag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NO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+ Na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 AgCl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 + Na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 </a:t>
              </a:r>
              <a:r>
                <a:rPr lang="en-US" altLang="en-US" sz="2800">
                  <a:latin typeface="Arial" panose="020B0604020202020204" pitchFamily="34" charset="0"/>
                </a:rPr>
                <a:t>+ NO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2547" name="Line 9"/>
            <p:cNvSpPr>
              <a:spLocks noChangeShapeType="1"/>
            </p:cNvSpPr>
            <p:nvPr/>
          </p:nvSpPr>
          <p:spPr bwMode="auto">
            <a:xfrm>
              <a:off x="2688" y="264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2595563" y="5881688"/>
            <a:ext cx="3951287" cy="519112"/>
            <a:chOff x="1639" y="3025"/>
            <a:chExt cx="2489" cy="327"/>
          </a:xfrm>
        </p:grpSpPr>
        <p:sp>
          <p:nvSpPr>
            <p:cNvPr id="22544" name="Text Box 11"/>
            <p:cNvSpPr txBox="1">
              <a:spLocks noChangeArrowheads="1"/>
            </p:cNvSpPr>
            <p:nvPr/>
          </p:nvSpPr>
          <p:spPr bwMode="auto">
            <a:xfrm>
              <a:off x="1639" y="3025"/>
              <a:ext cx="24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Ag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 AgCl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545" name="Line 12"/>
            <p:cNvSpPr>
              <a:spLocks noChangeShapeType="1"/>
            </p:cNvSpPr>
            <p:nvPr/>
          </p:nvSpPr>
          <p:spPr bwMode="auto">
            <a:xfrm>
              <a:off x="2702" y="320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Text Box 19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4.2</a:t>
            </a:r>
          </a:p>
        </p:txBody>
      </p:sp>
      <p:grpSp>
        <p:nvGrpSpPr>
          <p:cNvPr id="47131" name="Group 22"/>
          <p:cNvGrpSpPr>
            <a:grpSpLocks/>
          </p:cNvGrpSpPr>
          <p:nvPr/>
        </p:nvGrpSpPr>
        <p:grpSpPr bwMode="auto">
          <a:xfrm>
            <a:off x="196850" y="2819400"/>
            <a:ext cx="8047038" cy="1368425"/>
            <a:chOff x="124" y="1776"/>
            <a:chExt cx="5069" cy="862"/>
          </a:xfrm>
        </p:grpSpPr>
        <p:sp>
          <p:nvSpPr>
            <p:cNvPr id="22542" name="Text Box 20"/>
            <p:cNvSpPr txBox="1">
              <a:spLocks noChangeArrowheads="1"/>
            </p:cNvSpPr>
            <p:nvPr/>
          </p:nvSpPr>
          <p:spPr bwMode="auto">
            <a:xfrm>
              <a:off x="607" y="1968"/>
              <a:ext cx="45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Write the net ionic equation for the reaction of silver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nitrate with sodium chloride. A ppt is formed.</a:t>
              </a:r>
            </a:p>
          </p:txBody>
        </p:sp>
        <p:graphicFrame>
          <p:nvGraphicFramePr>
            <p:cNvPr id="22543" name="Object 21"/>
            <p:cNvGraphicFramePr>
              <a:graphicFrameLocks noChangeAspect="1"/>
            </p:cNvGraphicFramePr>
            <p:nvPr/>
          </p:nvGraphicFramePr>
          <p:xfrm>
            <a:off x="124" y="1776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0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776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1524000" y="52578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V="1">
            <a:off x="7772400" y="52578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2590800" y="52578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6781800" y="52578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990600" y="2590800"/>
            <a:ext cx="7315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AP always expects a balanced net ionic equation!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 Ionic Equations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Try this one!  Write the molecular, total ionic, and net ionic equations for this reaction: Silver nitrate reacts with Lead (II) Chloride in hot water.  A precipitate is formed.</a:t>
            </a:r>
            <a:br>
              <a:rPr lang="en-US" altLang="en-US" sz="2800" smtClean="0"/>
            </a:br>
            <a:endParaRPr lang="en-US" altLang="en-US" sz="2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		AgNO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+ PbCl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Molecular: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	2 </a:t>
            </a:r>
            <a:r>
              <a:rPr lang="en-US" altLang="en-US" sz="2400" smtClean="0"/>
              <a:t>AgNO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+ PbCl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anose="05000000000000000000" pitchFamily="2" charset="2"/>
              </a:rPr>
              <a:t>  2 AgCl + Pb(NO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400" smtClean="0">
                <a:sym typeface="Wingdings" panose="05000000000000000000" pitchFamily="2" charset="2"/>
              </a:rPr>
              <a:t>)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Total Ionic: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	2 Ag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+</a:t>
            </a:r>
            <a:r>
              <a:rPr lang="en-US" altLang="en-US" sz="2400" smtClean="0">
                <a:sym typeface="Wingdings" panose="05000000000000000000" pitchFamily="2" charset="2"/>
              </a:rPr>
              <a:t> + 2 NO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-</a:t>
            </a:r>
            <a:r>
              <a:rPr lang="en-US" altLang="en-US" sz="2400" smtClean="0">
                <a:sym typeface="Wingdings" panose="05000000000000000000" pitchFamily="2" charset="2"/>
              </a:rPr>
              <a:t> + Pb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+2</a:t>
            </a:r>
            <a:r>
              <a:rPr lang="en-US" altLang="en-US" sz="2400" smtClean="0">
                <a:sym typeface="Wingdings" panose="05000000000000000000" pitchFamily="2" charset="2"/>
              </a:rPr>
              <a:t> + 2 Cl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-</a:t>
            </a:r>
            <a:r>
              <a:rPr lang="en-US" altLang="en-US" sz="2400" smtClean="0">
                <a:sym typeface="Wingdings" panose="05000000000000000000" pitchFamily="2" charset="2"/>
              </a:rPr>
              <a:t>  2 AgCl (s) + Pb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+2</a:t>
            </a:r>
            <a:r>
              <a:rPr lang="en-US" altLang="en-US" sz="2400" smtClean="0">
                <a:sym typeface="Wingdings" panose="05000000000000000000" pitchFamily="2" charset="2"/>
              </a:rPr>
              <a:t> + 2 NO</a:t>
            </a:r>
            <a:r>
              <a:rPr lang="en-US" altLang="en-US" sz="2400" baseline="-25000" smtClean="0">
                <a:sym typeface="Wingdings" panose="05000000000000000000" pitchFamily="2" charset="2"/>
              </a:rPr>
              <a:t>3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Net Ionic: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  Ag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+</a:t>
            </a:r>
            <a:r>
              <a:rPr lang="en-US" altLang="en-US" sz="2400" smtClean="0">
                <a:sym typeface="Wingdings" panose="05000000000000000000" pitchFamily="2" charset="2"/>
              </a:rPr>
              <a:t> + Cl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-</a:t>
            </a:r>
            <a:r>
              <a:rPr lang="en-US" altLang="en-US" sz="2400" smtClean="0">
                <a:sym typeface="Wingdings" panose="05000000000000000000" pitchFamily="2" charset="2"/>
              </a:rPr>
              <a:t>  AgCl (s)</a:t>
            </a:r>
            <a:endParaRPr lang="en-US" altLang="en-US" sz="2400" baseline="30000" smtClean="0">
              <a:sym typeface="Wingdings" panose="05000000000000000000" pitchFamily="2" charset="2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V="1">
            <a:off x="1981200" y="4800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7315200" y="4724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6400800" y="4800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2971800" y="4724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Precipitation Reactions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075" y="1066800"/>
            <a:ext cx="8996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Precipitate – insoluble solid that separates from solution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02088" y="2928938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molecular equation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327525" y="4191000"/>
            <a:ext cx="224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ionic equation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976688" y="5456238"/>
            <a:ext cx="278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net ionic equation</a:t>
            </a:r>
          </a:p>
        </p:txBody>
      </p: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1701800" y="3611563"/>
            <a:ext cx="7499350" cy="457200"/>
            <a:chOff x="1072" y="2275"/>
            <a:chExt cx="4724" cy="288"/>
          </a:xfrm>
        </p:grpSpPr>
        <p:sp>
          <p:nvSpPr>
            <p:cNvPr id="24601" name="Text Box 11"/>
            <p:cNvSpPr txBox="1">
              <a:spLocks noChangeArrowheads="1"/>
            </p:cNvSpPr>
            <p:nvPr/>
          </p:nvSpPr>
          <p:spPr bwMode="auto">
            <a:xfrm>
              <a:off x="1072" y="2275"/>
              <a:ext cx="47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Pb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2+</a:t>
              </a:r>
              <a:r>
                <a:rPr lang="en-US" altLang="en-US" sz="2400">
                  <a:latin typeface="Arial" panose="020B0604020202020204" pitchFamily="34" charset="0"/>
                </a:rPr>
                <a:t> + 2NO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 baseline="30000">
                  <a:latin typeface="Arial" panose="020B0604020202020204" pitchFamily="34" charset="0"/>
                </a:rPr>
                <a:t>-</a:t>
              </a:r>
              <a:r>
                <a:rPr lang="en-US" altLang="en-US" sz="2400">
                  <a:latin typeface="Arial" panose="020B0604020202020204" pitchFamily="34" charset="0"/>
                </a:rPr>
                <a:t> + 2Na</a:t>
              </a:r>
              <a:r>
                <a:rPr lang="en-US" altLang="en-US" sz="2400" baseline="30000">
                  <a:latin typeface="Arial" panose="020B0604020202020204" pitchFamily="34" charset="0"/>
                </a:rPr>
                <a:t>+</a:t>
              </a:r>
              <a:r>
                <a:rPr lang="en-US" altLang="en-US" sz="2400">
                  <a:latin typeface="Arial" panose="020B0604020202020204" pitchFamily="34" charset="0"/>
                </a:rPr>
                <a:t> + 2I</a:t>
              </a:r>
              <a:r>
                <a:rPr lang="en-US" altLang="en-US" sz="2400" baseline="30000">
                  <a:latin typeface="Arial" panose="020B0604020202020204" pitchFamily="34" charset="0"/>
                </a:rPr>
                <a:t>-</a:t>
              </a:r>
              <a:r>
                <a:rPr lang="en-US" altLang="en-US" sz="2400">
                  <a:latin typeface="Arial" panose="020B0604020202020204" pitchFamily="34" charset="0"/>
                </a:rPr>
                <a:t>        PbI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s</a:t>
              </a:r>
              <a:r>
                <a:rPr lang="en-US" altLang="en-US" sz="2400">
                  <a:latin typeface="Arial" panose="020B0604020202020204" pitchFamily="34" charset="0"/>
                </a:rPr>
                <a:t>) + 2Na</a:t>
              </a:r>
              <a:r>
                <a:rPr lang="en-US" altLang="en-US" sz="2400" baseline="30000">
                  <a:latin typeface="Arial" panose="020B0604020202020204" pitchFamily="34" charset="0"/>
                </a:rPr>
                <a:t>+</a:t>
              </a:r>
              <a:r>
                <a:rPr lang="en-US" altLang="en-US" sz="2400">
                  <a:latin typeface="Arial" panose="020B0604020202020204" pitchFamily="34" charset="0"/>
                </a:rPr>
                <a:t> + 2NO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 baseline="30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4602" name="Line 12"/>
            <p:cNvSpPr>
              <a:spLocks noChangeShapeType="1"/>
            </p:cNvSpPr>
            <p:nvPr/>
          </p:nvSpPr>
          <p:spPr bwMode="auto">
            <a:xfrm>
              <a:off x="3344" y="2427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3048000" y="5943600"/>
            <a:ext cx="463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Na</a:t>
            </a:r>
            <a:r>
              <a:rPr lang="en-US" altLang="en-US" sz="2400" baseline="30000">
                <a:latin typeface="Arial" panose="020B0604020202020204" pitchFamily="34" charset="0"/>
              </a:rPr>
              <a:t>+</a:t>
            </a:r>
            <a:r>
              <a:rPr lang="en-US" altLang="en-US" sz="2400">
                <a:latin typeface="Arial" panose="020B0604020202020204" pitchFamily="34" charset="0"/>
              </a:rPr>
              <a:t> and NO</a:t>
            </a:r>
            <a:r>
              <a:rPr lang="en-US" altLang="en-US" sz="2400" baseline="-25000">
                <a:latin typeface="Arial" panose="020B0604020202020204" pitchFamily="34" charset="0"/>
              </a:rPr>
              <a:t>3</a:t>
            </a:r>
            <a:r>
              <a:rPr lang="en-US" altLang="en-US" sz="2400" baseline="30000">
                <a:latin typeface="Arial" panose="020B0604020202020204" pitchFamily="34" charset="0"/>
              </a:rPr>
              <a:t>-</a:t>
            </a:r>
            <a:r>
              <a:rPr lang="en-US" altLang="en-US" sz="2400">
                <a:latin typeface="Arial" panose="020B0604020202020204" pitchFamily="34" charset="0"/>
              </a:rPr>
              <a:t> are 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spectator</a:t>
            </a:r>
            <a:r>
              <a:rPr lang="en-US" altLang="en-US" sz="2400">
                <a:latin typeface="Arial" panose="020B0604020202020204" pitchFamily="34" charset="0"/>
              </a:rPr>
              <a:t> ions</a:t>
            </a:r>
          </a:p>
        </p:txBody>
      </p: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1879600" y="2319338"/>
            <a:ext cx="7221538" cy="457200"/>
            <a:chOff x="1184" y="1435"/>
            <a:chExt cx="4549" cy="288"/>
          </a:xfrm>
        </p:grpSpPr>
        <p:sp>
          <p:nvSpPr>
            <p:cNvPr id="24599" name="Text Box 8"/>
            <p:cNvSpPr txBox="1">
              <a:spLocks noChangeArrowheads="1"/>
            </p:cNvSpPr>
            <p:nvPr/>
          </p:nvSpPr>
          <p:spPr bwMode="auto">
            <a:xfrm>
              <a:off x="1184" y="1435"/>
              <a:ext cx="4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Pb(NO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(</a:t>
              </a:r>
              <a:r>
                <a:rPr lang="en-US" altLang="en-US" sz="2000" i="1">
                  <a:latin typeface="Arial" panose="020B0604020202020204" pitchFamily="34" charset="0"/>
                </a:rPr>
                <a:t>aq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r>
                <a:rPr lang="en-US" altLang="en-US" sz="2400">
                  <a:latin typeface="Arial" panose="020B0604020202020204" pitchFamily="34" charset="0"/>
                </a:rPr>
                <a:t> + 2NaI </a:t>
              </a:r>
              <a:r>
                <a:rPr lang="en-US" altLang="en-US" sz="2000">
                  <a:latin typeface="Arial" panose="020B0604020202020204" pitchFamily="34" charset="0"/>
                </a:rPr>
                <a:t>(</a:t>
              </a:r>
              <a:r>
                <a:rPr lang="en-US" altLang="en-US" sz="2000" i="1">
                  <a:latin typeface="Arial" panose="020B0604020202020204" pitchFamily="34" charset="0"/>
                </a:rPr>
                <a:t>aq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r>
                <a:rPr lang="en-US" altLang="en-US" sz="2400">
                  <a:latin typeface="Arial" panose="020B0604020202020204" pitchFamily="34" charset="0"/>
                </a:rPr>
                <a:t>         PbI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(</a:t>
              </a:r>
              <a:r>
                <a:rPr lang="en-US" altLang="en-US" sz="2000" i="1">
                  <a:latin typeface="Arial" panose="020B0604020202020204" pitchFamily="34" charset="0"/>
                </a:rPr>
                <a:t>s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r>
                <a:rPr lang="en-US" altLang="en-US" sz="2400">
                  <a:latin typeface="Arial" panose="020B0604020202020204" pitchFamily="34" charset="0"/>
                </a:rPr>
                <a:t> + 2NaNO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(</a:t>
              </a:r>
              <a:r>
                <a:rPr lang="en-US" altLang="en-US" sz="2000" i="1">
                  <a:latin typeface="Arial" panose="020B0604020202020204" pitchFamily="34" charset="0"/>
                </a:rPr>
                <a:t>aq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4600" name="Line 27"/>
            <p:cNvSpPr>
              <a:spLocks noChangeShapeType="1"/>
            </p:cNvSpPr>
            <p:nvPr/>
          </p:nvSpPr>
          <p:spPr bwMode="auto">
            <a:xfrm>
              <a:off x="3408" y="1587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5638800" y="1625600"/>
            <a:ext cx="1355725" cy="752475"/>
            <a:chOff x="3552" y="998"/>
            <a:chExt cx="854" cy="474"/>
          </a:xfrm>
        </p:grpSpPr>
        <p:sp>
          <p:nvSpPr>
            <p:cNvPr id="24597" name="Text Box 28"/>
            <p:cNvSpPr txBox="1">
              <a:spLocks noChangeArrowheads="1"/>
            </p:cNvSpPr>
            <p:nvPr/>
          </p:nvSpPr>
          <p:spPr bwMode="auto">
            <a:xfrm>
              <a:off x="3552" y="998"/>
              <a:ext cx="8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precipitate</a:t>
              </a:r>
            </a:p>
          </p:txBody>
        </p:sp>
        <p:sp>
          <p:nvSpPr>
            <p:cNvPr id="24598" name="Line 29"/>
            <p:cNvSpPr>
              <a:spLocks noChangeShapeType="1"/>
            </p:cNvSpPr>
            <p:nvPr/>
          </p:nvSpPr>
          <p:spPr bwMode="auto">
            <a:xfrm>
              <a:off x="3979" y="12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5" name="Group 35"/>
          <p:cNvGrpSpPr>
            <a:grpSpLocks/>
          </p:cNvGrpSpPr>
          <p:nvPr/>
        </p:nvGrpSpPr>
        <p:grpSpPr bwMode="auto">
          <a:xfrm>
            <a:off x="3660775" y="4941888"/>
            <a:ext cx="3392488" cy="457200"/>
            <a:chOff x="1808" y="3257"/>
            <a:chExt cx="2137" cy="288"/>
          </a:xfrm>
        </p:grpSpPr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1808" y="3257"/>
              <a:ext cx="21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Pb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2+</a:t>
              </a:r>
              <a:r>
                <a:rPr lang="en-US" altLang="en-US" sz="2400">
                  <a:latin typeface="Arial" panose="020B0604020202020204" pitchFamily="34" charset="0"/>
                </a:rPr>
                <a:t> + 2I</a:t>
              </a:r>
              <a:r>
                <a:rPr lang="en-US" altLang="en-US" sz="2400" baseline="30000">
                  <a:latin typeface="Arial" panose="020B0604020202020204" pitchFamily="34" charset="0"/>
                </a:rPr>
                <a:t>-</a:t>
              </a:r>
              <a:r>
                <a:rPr lang="en-US" altLang="en-US" sz="2400">
                  <a:latin typeface="Arial" panose="020B0604020202020204" pitchFamily="34" charset="0"/>
                </a:rPr>
                <a:t>           PbI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s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  <a:endParaRPr lang="en-US" altLang="en-US" sz="2400" baseline="30000">
                <a:latin typeface="Arial" panose="020B0604020202020204" pitchFamily="34" charset="0"/>
              </a:endParaRPr>
            </a:p>
          </p:txBody>
        </p:sp>
        <p:sp>
          <p:nvSpPr>
            <p:cNvPr id="24596" name="Line 33"/>
            <p:cNvSpPr>
              <a:spLocks noChangeShapeType="1"/>
            </p:cNvSpPr>
            <p:nvPr/>
          </p:nvSpPr>
          <p:spPr bwMode="auto">
            <a:xfrm>
              <a:off x="2784" y="3401"/>
              <a:ext cx="3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6" name="Line 36"/>
          <p:cNvSpPr>
            <a:spLocks noChangeShapeType="1"/>
          </p:cNvSpPr>
          <p:nvPr/>
        </p:nvSpPr>
        <p:spPr bwMode="auto">
          <a:xfrm flipV="1">
            <a:off x="2743200" y="36576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V="1">
            <a:off x="8305800" y="36576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3886200" y="36576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 flipV="1">
            <a:off x="7239000" y="3657600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4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4.2</a:t>
            </a:r>
          </a:p>
        </p:txBody>
      </p:sp>
      <p:sp>
        <p:nvSpPr>
          <p:cNvPr id="24593" name="Text Box 45"/>
          <p:cNvSpPr txBox="1">
            <a:spLocks noChangeArrowheads="1"/>
          </p:cNvSpPr>
          <p:nvPr/>
        </p:nvSpPr>
        <p:spPr bwMode="auto">
          <a:xfrm>
            <a:off x="228600" y="4648200"/>
            <a:ext cx="2667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“If you’re not a part of the solution, then you’re a part of the precipitate!”</a:t>
            </a:r>
          </a:p>
        </p:txBody>
      </p:sp>
      <p:pic>
        <p:nvPicPr>
          <p:cNvPr id="24594" name="Picture 47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86" grpId="0" autoUpdateAnimBg="0"/>
      <p:bldP spid="461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Gas Producing Decompositions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057400"/>
            <a:ext cx="8610600" cy="4229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These PRODUCTS will further decompose!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Times New Roman"/>
            </a:endParaRPr>
          </a:p>
          <a:p>
            <a:pPr marL="971550" lvl="1" indent="-514350" algn="l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Carbonic acid (breaks up into CO</a:t>
            </a:r>
            <a:r>
              <a:rPr lang="en-US" sz="3200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 and water)</a:t>
            </a:r>
          </a:p>
          <a:p>
            <a:pPr marL="971550" lvl="1" indent="-514350" algn="l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Ammonium hydroxide (breaks up into NH</a:t>
            </a:r>
            <a:r>
              <a:rPr lang="en-US" sz="3200" kern="0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 and water)</a:t>
            </a:r>
          </a:p>
          <a:p>
            <a:pPr marL="971550" lvl="1" indent="-514350" algn="l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Sulfurous acid (breaks up into SO</a:t>
            </a:r>
            <a:r>
              <a:rPr lang="en-US" sz="3200" kern="0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 and water)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Times New Roman"/>
            </a:endParaRPr>
          </a:p>
          <a:p>
            <a:pPr lvl="1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/>
              </a:rPr>
              <a:t> – see I.C.11 on handout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Chemistry In Action:</a:t>
            </a:r>
          </a:p>
        </p:txBody>
      </p:sp>
      <p:pic>
        <p:nvPicPr>
          <p:cNvPr id="26627" name="Picture 3" descr="npo00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1751013" y="2514600"/>
            <a:ext cx="56388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2987675" y="1905000"/>
            <a:ext cx="3165475" cy="457200"/>
            <a:chOff x="1893" y="1033"/>
            <a:chExt cx="1994" cy="288"/>
          </a:xfrm>
        </p:grpSpPr>
        <p:sp>
          <p:nvSpPr>
            <p:cNvPr id="26637" name="Text Box 5"/>
            <p:cNvSpPr txBox="1">
              <a:spLocks noChangeArrowheads="1"/>
            </p:cNvSpPr>
            <p:nvPr/>
          </p:nvSpPr>
          <p:spPr bwMode="auto">
            <a:xfrm>
              <a:off x="1893" y="1033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       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6638" name="Line 7"/>
            <p:cNvSpPr>
              <a:spLocks noChangeShapeType="1"/>
            </p:cNvSpPr>
            <p:nvPr/>
          </p:nvSpPr>
          <p:spPr bwMode="auto">
            <a:xfrm>
              <a:off x="2752" y="11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9" name="Group 9"/>
          <p:cNvGrpSpPr>
            <a:grpSpLocks/>
          </p:cNvGrpSpPr>
          <p:nvPr/>
        </p:nvGrpSpPr>
        <p:grpSpPr bwMode="auto">
          <a:xfrm>
            <a:off x="457200" y="1141413"/>
            <a:ext cx="8228013" cy="611187"/>
            <a:chOff x="311" y="456"/>
            <a:chExt cx="5183" cy="385"/>
          </a:xfrm>
        </p:grpSpPr>
        <p:sp>
          <p:nvSpPr>
            <p:cNvPr id="26634" name="Text Box 4"/>
            <p:cNvSpPr txBox="1">
              <a:spLocks noChangeArrowheads="1"/>
            </p:cNvSpPr>
            <p:nvPr/>
          </p:nvSpPr>
          <p:spPr bwMode="auto">
            <a:xfrm>
              <a:off x="311" y="553"/>
              <a:ext cx="5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Ca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2+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+ 2HCO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       CaCO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 </a:t>
              </a:r>
              <a:r>
                <a:rPr lang="en-US" altLang="en-US" sz="2400">
                  <a:latin typeface="Arial" panose="020B0604020202020204" pitchFamily="34" charset="0"/>
                </a:rPr>
                <a:t>(</a:t>
              </a:r>
              <a:r>
                <a:rPr lang="en-US" altLang="en-US" sz="2400" i="1">
                  <a:latin typeface="Arial" panose="020B0604020202020204" pitchFamily="34" charset="0"/>
                </a:rPr>
                <a:t>s</a:t>
              </a:r>
              <a:r>
                <a:rPr lang="en-US" altLang="en-US" sz="2400">
                  <a:latin typeface="Arial" panose="020B0604020202020204" pitchFamily="34" charset="0"/>
                </a:rPr>
                <a:t>) +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 (</a:t>
              </a:r>
              <a:r>
                <a:rPr lang="en-US" altLang="en-US" sz="2400" i="1">
                  <a:latin typeface="Arial" panose="020B0604020202020204" pitchFamily="34" charset="0"/>
                </a:rPr>
                <a:t>l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6635" name="Line 6"/>
            <p:cNvSpPr>
              <a:spLocks noChangeShapeType="1"/>
            </p:cNvSpPr>
            <p:nvPr/>
          </p:nvSpPr>
          <p:spPr bwMode="auto">
            <a:xfrm>
              <a:off x="2392" y="7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>
              <a:off x="1855" y="456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1933575" y="609600"/>
            <a:ext cx="532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 Undesirable Precipitation Reaction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4.2</a:t>
            </a:r>
          </a:p>
        </p:txBody>
      </p:sp>
      <p:pic>
        <p:nvPicPr>
          <p:cNvPr id="26632" name="Picture 13" descr="BD2046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003300"/>
            <a:ext cx="53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14" descr="BD2046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628775"/>
            <a:ext cx="53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914400"/>
          </a:xfrm>
          <a:effectLst>
            <a:outerShdw dist="71842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Terminology for Redox Reactions</a:t>
            </a:r>
            <a:endParaRPr lang="en-US" alt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181600"/>
          </a:xfr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—loss of electron(s) by a species; increase in oxidation number; increase in oxygen.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—gain of electron(s); decrease in oxidation number; decrease in oxygen; increase in hydrogen.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acceptor; species is reduced.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longer on AP Exam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REDUCING AGENT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donor; species is oxidized. </a:t>
            </a:r>
            <a:r>
              <a:rPr lang="en-US" altLang="en-US" sz="2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*no longer on AP Exam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819400" y="5791200"/>
            <a:ext cx="5410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 When you go to a travel agent, </a:t>
            </a:r>
            <a:b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who ends up traveling?  YOU, or the agent?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993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You can’t have one… without the other!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43000"/>
            <a:ext cx="7315200" cy="1676400"/>
          </a:xfrm>
        </p:spPr>
        <p:txBody>
          <a:bodyPr/>
          <a:lstStyle/>
          <a:p>
            <a:r>
              <a:rPr lang="en-US" altLang="en-US" sz="2400" smtClean="0"/>
              <a:t>Reduction (gaining electrons) can’t happen without an oxidation to provide the electrons.</a:t>
            </a:r>
          </a:p>
          <a:p>
            <a:r>
              <a:rPr lang="en-US" altLang="en-US" sz="2400" smtClean="0"/>
              <a:t>You can’t have 2 oxidations or 2 reductions in the same equation.  Reduction has to occur at the cost of oxidation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219200" y="30480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LEO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the lion says 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GER</a:t>
            </a: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2209800" y="3581400"/>
            <a:ext cx="304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ose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514600" y="3581400"/>
            <a:ext cx="3048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lectrons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19400" y="35814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xidation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791200" y="3581400"/>
            <a:ext cx="228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ain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096000" y="3581400"/>
            <a:ext cx="3048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lectrons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400800" y="35814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eduction</a:t>
            </a:r>
          </a:p>
        </p:txBody>
      </p:sp>
      <p:pic>
        <p:nvPicPr>
          <p:cNvPr id="28683" name="Picture 11" descr="MPPH02097J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648200"/>
            <a:ext cx="2743200" cy="180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4" name="AutoShape 12"/>
          <p:cNvSpPr>
            <a:spLocks noChangeArrowheads="1"/>
          </p:cNvSpPr>
          <p:nvPr/>
        </p:nvSpPr>
        <p:spPr bwMode="auto">
          <a:xfrm flipH="1">
            <a:off x="914400" y="5638800"/>
            <a:ext cx="1600200" cy="762000"/>
          </a:xfrm>
          <a:prstGeom prst="wedgeRoundRectCallout">
            <a:avLst>
              <a:gd name="adj1" fmla="val -108139"/>
              <a:gd name="adj2" fmla="val 1395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0668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59" grpId="0"/>
      <p:bldP spid="100360" grpId="0"/>
      <p:bldP spid="100361" grpId="0"/>
      <p:bldP spid="100362" grpId="0"/>
      <p:bldP spid="100364" grpId="0" animBg="1"/>
      <p:bldP spid="1003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Another way to remember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3650" cy="4114800"/>
          </a:xfrm>
        </p:spPr>
        <p:txBody>
          <a:bodyPr/>
          <a:lstStyle/>
          <a:p>
            <a:r>
              <a:rPr lang="en-US" altLang="en-US" sz="6000" smtClean="0">
                <a:solidFill>
                  <a:schemeClr val="accent2"/>
                </a:solidFill>
              </a:rPr>
              <a:t>OIL RIG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219200" y="27432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xidation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676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981200" y="2819400"/>
            <a:ext cx="304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ose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590800" y="27432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eduction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0480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28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ain</a:t>
            </a:r>
          </a:p>
        </p:txBody>
      </p:sp>
      <p:pic>
        <p:nvPicPr>
          <p:cNvPr id="29706" name="Picture 10" descr="MCj03106060000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184650" cy="375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01382" grpId="0"/>
      <p:bldP spid="101383" grpId="0"/>
      <p:bldP spid="101384" grpId="0"/>
      <p:bldP spid="1013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772400" cy="6858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Oxidation-Reduction Reactions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2925763" y="762000"/>
            <a:ext cx="4541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(electron transfer reactions)</a:t>
            </a:r>
          </a:p>
        </p:txBody>
      </p:sp>
      <p:grpSp>
        <p:nvGrpSpPr>
          <p:cNvPr id="53252" name="Group 1028"/>
          <p:cNvGrpSpPr>
            <a:grpSpLocks/>
          </p:cNvGrpSpPr>
          <p:nvPr/>
        </p:nvGrpSpPr>
        <p:grpSpPr bwMode="auto">
          <a:xfrm>
            <a:off x="2590800" y="1912938"/>
            <a:ext cx="5211763" cy="519112"/>
            <a:chOff x="1244" y="1241"/>
            <a:chExt cx="3283" cy="327"/>
          </a:xfrm>
        </p:grpSpPr>
        <p:sp>
          <p:nvSpPr>
            <p:cNvPr id="30743" name="Text Box 1029"/>
            <p:cNvSpPr txBox="1">
              <a:spLocks noChangeArrowheads="1"/>
            </p:cNvSpPr>
            <p:nvPr/>
          </p:nvSpPr>
          <p:spPr bwMode="auto">
            <a:xfrm>
              <a:off x="1244" y="1241"/>
              <a:ext cx="3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2Mg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 + 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g</a:t>
              </a:r>
              <a:r>
                <a:rPr lang="en-US" altLang="en-US" sz="2800">
                  <a:latin typeface="Arial" panose="020B0604020202020204" pitchFamily="34" charset="0"/>
                </a:rPr>
                <a:t>)          2MgO (</a:t>
              </a:r>
              <a:r>
                <a:rPr lang="en-US" altLang="en-US" sz="2800" i="1">
                  <a:latin typeface="Arial" panose="020B0604020202020204" pitchFamily="34" charset="0"/>
                </a:rPr>
                <a:t>s</a:t>
              </a:r>
              <a:r>
                <a:rPr lang="en-US" altLang="en-US" sz="2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0744" name="Line 1030"/>
            <p:cNvSpPr>
              <a:spLocks noChangeShapeType="1"/>
            </p:cNvSpPr>
            <p:nvPr/>
          </p:nvSpPr>
          <p:spPr bwMode="auto">
            <a:xfrm>
              <a:off x="2997" y="142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5" name="Group 1031"/>
          <p:cNvGrpSpPr>
            <a:grpSpLocks/>
          </p:cNvGrpSpPr>
          <p:nvPr/>
        </p:nvGrpSpPr>
        <p:grpSpPr bwMode="auto">
          <a:xfrm>
            <a:off x="25400" y="3748088"/>
            <a:ext cx="3714750" cy="519112"/>
            <a:chOff x="-16" y="1928"/>
            <a:chExt cx="2340" cy="327"/>
          </a:xfrm>
        </p:grpSpPr>
        <p:sp>
          <p:nvSpPr>
            <p:cNvPr id="30741" name="Text Box 1032"/>
            <p:cNvSpPr txBox="1">
              <a:spLocks noChangeArrowheads="1"/>
            </p:cNvSpPr>
            <p:nvPr/>
          </p:nvSpPr>
          <p:spPr bwMode="auto">
            <a:xfrm>
              <a:off x="-16" y="1928"/>
              <a:ext cx="2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2Mg          2Mg</a:t>
              </a:r>
              <a:r>
                <a:rPr lang="en-US" altLang="en-US" sz="28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2+</a:t>
              </a: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 + 4e</a:t>
              </a:r>
              <a:r>
                <a:rPr lang="en-US" altLang="en-US" sz="28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2" name="Line 1033"/>
            <p:cNvSpPr>
              <a:spLocks noChangeShapeType="1"/>
            </p:cNvSpPr>
            <p:nvPr/>
          </p:nvSpPr>
          <p:spPr bwMode="auto">
            <a:xfrm>
              <a:off x="603" y="210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8" name="Group 1034"/>
          <p:cNvGrpSpPr>
            <a:grpSpLocks/>
          </p:cNvGrpSpPr>
          <p:nvPr/>
        </p:nvGrpSpPr>
        <p:grpSpPr bwMode="auto">
          <a:xfrm>
            <a:off x="25400" y="4510088"/>
            <a:ext cx="3152775" cy="519112"/>
            <a:chOff x="161" y="2297"/>
            <a:chExt cx="1986" cy="327"/>
          </a:xfrm>
        </p:grpSpPr>
        <p:sp>
          <p:nvSpPr>
            <p:cNvPr id="30739" name="Text Box 1035"/>
            <p:cNvSpPr txBox="1">
              <a:spLocks noChangeArrowheads="1"/>
            </p:cNvSpPr>
            <p:nvPr/>
          </p:nvSpPr>
          <p:spPr bwMode="auto">
            <a:xfrm>
              <a:off x="161" y="2297"/>
              <a:ext cx="19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 + 4e</a:t>
              </a:r>
              <a:r>
                <a:rPr lang="en-US" altLang="en-US" sz="2800" baseline="3000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          2O</a:t>
              </a:r>
              <a:r>
                <a:rPr lang="en-US" altLang="en-US" sz="2800" baseline="30000">
                  <a:solidFill>
                    <a:schemeClr val="accent2"/>
                  </a:solidFill>
                  <a:latin typeface="Arial" panose="020B0604020202020204" pitchFamily="34" charset="0"/>
                </a:rPr>
                <a:t>2-</a:t>
              </a:r>
              <a:endParaRPr lang="en-US" altLang="en-US" sz="2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0" name="Line 1036"/>
            <p:cNvSpPr>
              <a:spLocks noChangeShapeType="1"/>
            </p:cNvSpPr>
            <p:nvPr/>
          </p:nvSpPr>
          <p:spPr bwMode="auto">
            <a:xfrm>
              <a:off x="1104" y="246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3892550" y="3754438"/>
            <a:ext cx="5254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Oxidation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half-reaction (lose e</a:t>
            </a:r>
            <a:r>
              <a:rPr lang="en-US" altLang="en-US" sz="2800" baseline="300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3892550" y="4510088"/>
            <a:ext cx="537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Arial" panose="020B0604020202020204" pitchFamily="34" charset="0"/>
              </a:rPr>
              <a:t>Reduction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 half-reaction (gain e</a:t>
            </a:r>
            <a:r>
              <a:rPr lang="en-US" altLang="en-US" sz="2800" baseline="30000">
                <a:solidFill>
                  <a:schemeClr val="accent2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53263" name="Group 1039"/>
          <p:cNvGrpSpPr>
            <a:grpSpLocks/>
          </p:cNvGrpSpPr>
          <p:nvPr/>
        </p:nvGrpSpPr>
        <p:grpSpPr bwMode="auto">
          <a:xfrm>
            <a:off x="1323975" y="5324475"/>
            <a:ext cx="6508750" cy="519113"/>
            <a:chOff x="834" y="2921"/>
            <a:chExt cx="4100" cy="327"/>
          </a:xfrm>
        </p:grpSpPr>
        <p:sp>
          <p:nvSpPr>
            <p:cNvPr id="30737" name="Text Box 1040"/>
            <p:cNvSpPr txBox="1">
              <a:spLocks noChangeArrowheads="1"/>
            </p:cNvSpPr>
            <p:nvPr/>
          </p:nvSpPr>
          <p:spPr bwMode="auto">
            <a:xfrm>
              <a:off x="834" y="2921"/>
              <a:ext cx="41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2Mg + 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+ 4e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2Mg</a:t>
              </a:r>
              <a:r>
                <a:rPr lang="en-US" altLang="en-US" sz="2800" baseline="30000">
                  <a:latin typeface="Arial" panose="020B0604020202020204" pitchFamily="34" charset="0"/>
                </a:rPr>
                <a:t>2+</a:t>
              </a:r>
              <a:r>
                <a:rPr lang="en-US" altLang="en-US" sz="2800">
                  <a:latin typeface="Arial" panose="020B0604020202020204" pitchFamily="34" charset="0"/>
                </a:rPr>
                <a:t> + 2O</a:t>
              </a:r>
              <a:r>
                <a:rPr lang="en-US" altLang="en-US" sz="2800" baseline="30000">
                  <a:latin typeface="Arial" panose="020B0604020202020204" pitchFamily="34" charset="0"/>
                </a:rPr>
                <a:t>2-</a:t>
              </a:r>
              <a:r>
                <a:rPr lang="en-US" altLang="en-US" sz="2800">
                  <a:latin typeface="Arial" panose="020B0604020202020204" pitchFamily="34" charset="0"/>
                </a:rPr>
                <a:t> + 4e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38" name="Line 1041"/>
            <p:cNvSpPr>
              <a:spLocks noChangeShapeType="1"/>
            </p:cNvSpPr>
            <p:nvPr/>
          </p:nvSpPr>
          <p:spPr bwMode="auto">
            <a:xfrm>
              <a:off x="2489" y="310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6" name="Line 1042"/>
          <p:cNvSpPr>
            <a:spLocks noChangeShapeType="1"/>
          </p:cNvSpPr>
          <p:nvPr/>
        </p:nvSpPr>
        <p:spPr bwMode="auto">
          <a:xfrm flipV="1">
            <a:off x="3429000" y="5411788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1043"/>
          <p:cNvSpPr>
            <a:spLocks noChangeShapeType="1"/>
          </p:cNvSpPr>
          <p:nvPr/>
        </p:nvSpPr>
        <p:spPr bwMode="auto">
          <a:xfrm flipV="1">
            <a:off x="7162800" y="54102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68" name="Group 1044"/>
          <p:cNvGrpSpPr>
            <a:grpSpLocks/>
          </p:cNvGrpSpPr>
          <p:nvPr/>
        </p:nvGrpSpPr>
        <p:grpSpPr bwMode="auto">
          <a:xfrm>
            <a:off x="2659063" y="6110288"/>
            <a:ext cx="3844925" cy="519112"/>
            <a:chOff x="1675" y="3416"/>
            <a:chExt cx="2422" cy="327"/>
          </a:xfrm>
        </p:grpSpPr>
        <p:sp>
          <p:nvSpPr>
            <p:cNvPr id="30735" name="Text Box 1045"/>
            <p:cNvSpPr txBox="1">
              <a:spLocks noChangeArrowheads="1"/>
            </p:cNvSpPr>
            <p:nvPr/>
          </p:nvSpPr>
          <p:spPr bwMode="auto">
            <a:xfrm>
              <a:off x="1675" y="3416"/>
              <a:ext cx="24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2Mg + 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          2MgO </a:t>
              </a:r>
            </a:p>
          </p:txBody>
        </p:sp>
        <p:sp>
          <p:nvSpPr>
            <p:cNvPr id="30736" name="Line 1046"/>
            <p:cNvSpPr>
              <a:spLocks noChangeShapeType="1"/>
            </p:cNvSpPr>
            <p:nvPr/>
          </p:nvSpPr>
          <p:spPr bwMode="auto">
            <a:xfrm>
              <a:off x="2832" y="360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33" name="Picture 1047" descr="npo0000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1657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4" name="Text Box 1048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utoUpdateAnimBg="0"/>
      <p:bldP spid="532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1. Synthesis reactions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Synthesis reactions</a:t>
            </a:r>
            <a:r>
              <a:rPr lang="en-US" altLang="en-US" smtClean="0"/>
              <a:t> occur when two substances (</a:t>
            </a:r>
            <a:r>
              <a:rPr lang="en-US" altLang="en-US" smtClean="0">
                <a:solidFill>
                  <a:srgbClr val="FF0000"/>
                </a:solidFill>
              </a:rPr>
              <a:t>generally</a:t>
            </a:r>
            <a:r>
              <a:rPr lang="en-US" altLang="en-US" b="1" smtClean="0"/>
              <a:t> </a:t>
            </a:r>
            <a:r>
              <a:rPr lang="en-US" altLang="en-US" b="1" u="sng" smtClean="0"/>
              <a:t>elements</a:t>
            </a:r>
            <a:r>
              <a:rPr lang="en-US" altLang="en-US" smtClean="0"/>
              <a:t>) combine and form a compound.  (Sometimes these are called combination or addition reactions.)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smtClean="0"/>
              <a:t>		reactant + reactant </a:t>
            </a:r>
            <a:r>
              <a:rPr lang="en-US" altLang="en-US" b="1" smtClean="0">
                <a:sym typeface="Wingdings" panose="05000000000000000000" pitchFamily="2" charset="2"/>
              </a:rPr>
              <a:t> 1 product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Basically: A + B  AB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Example: 2H</a:t>
            </a:r>
            <a:r>
              <a:rPr lang="en-US" altLang="en-US" baseline="-25000" smtClean="0">
                <a:sym typeface="Wingdings" panose="05000000000000000000" pitchFamily="2" charset="2"/>
              </a:rPr>
              <a:t>2 </a:t>
            </a:r>
            <a:r>
              <a:rPr lang="en-US" altLang="en-US" smtClean="0">
                <a:sym typeface="Wingdings" panose="05000000000000000000" pitchFamily="2" charset="2"/>
              </a:rPr>
              <a:t>+ O</a:t>
            </a:r>
            <a:r>
              <a:rPr lang="en-US" altLang="en-US" baseline="-25000" smtClean="0">
                <a:sym typeface="Wingdings" panose="05000000000000000000" pitchFamily="2" charset="2"/>
              </a:rPr>
              <a:t>2 </a:t>
            </a:r>
            <a:r>
              <a:rPr lang="en-US" altLang="en-US" smtClean="0">
                <a:sym typeface="Wingdings" panose="05000000000000000000" pitchFamily="2" charset="2"/>
              </a:rPr>
              <a:t> 2H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  <a:r>
              <a:rPr lang="en-US" altLang="en-US" baseline="-25000" smtClean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Example: C</a:t>
            </a:r>
            <a:r>
              <a:rPr lang="en-US" altLang="en-US" baseline="-25000" smtClean="0">
                <a:sym typeface="Wingdings" panose="05000000000000000000" pitchFamily="2" charset="2"/>
              </a:rPr>
              <a:t> </a:t>
            </a:r>
            <a:r>
              <a:rPr lang="en-US" altLang="en-US" smtClean="0">
                <a:sym typeface="Wingdings" panose="05000000000000000000" pitchFamily="2" charset="2"/>
              </a:rPr>
              <a:t>+ O</a:t>
            </a:r>
            <a:r>
              <a:rPr lang="en-US" altLang="en-US" baseline="-25000" smtClean="0">
                <a:sym typeface="Wingdings" panose="05000000000000000000" pitchFamily="2" charset="2"/>
              </a:rPr>
              <a:t>2 </a:t>
            </a:r>
            <a:r>
              <a:rPr lang="en-US" altLang="en-US" smtClean="0"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endParaRPr lang="en-US" altLang="en-US" smtClean="0">
              <a:sym typeface="Wingdings" panose="05000000000000000000" pitchFamily="2" charset="2"/>
            </a:endParaRPr>
          </a:p>
        </p:txBody>
      </p:sp>
      <p:pic>
        <p:nvPicPr>
          <p:cNvPr id="83972" name="Picture 4" descr="SYN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4267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po0000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8501063" cy="639762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Types of Oxidation-Reduction Reactions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2725" y="1512888"/>
            <a:ext cx="3690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</a:rPr>
              <a:t>Combination Reaction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3422650" y="2046288"/>
            <a:ext cx="2303463" cy="519112"/>
            <a:chOff x="2156" y="1289"/>
            <a:chExt cx="1451" cy="327"/>
          </a:xfrm>
        </p:grpSpPr>
        <p:sp>
          <p:nvSpPr>
            <p:cNvPr id="32796" name="Text Box 5"/>
            <p:cNvSpPr txBox="1">
              <a:spLocks noChangeArrowheads="1"/>
            </p:cNvSpPr>
            <p:nvPr/>
          </p:nvSpPr>
          <p:spPr bwMode="auto">
            <a:xfrm>
              <a:off x="2156" y="1289"/>
              <a:ext cx="14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 + B          C</a:t>
              </a:r>
            </a:p>
          </p:txBody>
        </p:sp>
        <p:sp>
          <p:nvSpPr>
            <p:cNvPr id="32797" name="Line 6"/>
            <p:cNvSpPr>
              <a:spLocks noChangeShapeType="1"/>
            </p:cNvSpPr>
            <p:nvPr/>
          </p:nvSpPr>
          <p:spPr bwMode="auto">
            <a:xfrm>
              <a:off x="2866" y="146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3138488" y="2908300"/>
            <a:ext cx="2868612" cy="519113"/>
            <a:chOff x="1977" y="1832"/>
            <a:chExt cx="1807" cy="327"/>
          </a:xfrm>
        </p:grpSpPr>
        <p:sp>
          <p:nvSpPr>
            <p:cNvPr id="32794" name="Text Box 8"/>
            <p:cNvSpPr txBox="1">
              <a:spLocks noChangeArrowheads="1"/>
            </p:cNvSpPr>
            <p:nvPr/>
          </p:nvSpPr>
          <p:spPr bwMode="auto">
            <a:xfrm>
              <a:off x="1977" y="1832"/>
              <a:ext cx="180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S + 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         SO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2795" name="Line 9"/>
            <p:cNvSpPr>
              <a:spLocks noChangeShapeType="1"/>
            </p:cNvSpPr>
            <p:nvPr/>
          </p:nvSpPr>
          <p:spPr bwMode="auto">
            <a:xfrm>
              <a:off x="2784" y="20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12725" y="3798888"/>
            <a:ext cx="4046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</a:rPr>
              <a:t>Decomposition Reaction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2505075" y="5627688"/>
            <a:ext cx="4137025" cy="519112"/>
            <a:chOff x="1578" y="3545"/>
            <a:chExt cx="2606" cy="327"/>
          </a:xfrm>
        </p:grpSpPr>
        <p:sp>
          <p:nvSpPr>
            <p:cNvPr id="32792" name="Text Box 17"/>
            <p:cNvSpPr txBox="1">
              <a:spLocks noChangeArrowheads="1"/>
            </p:cNvSpPr>
            <p:nvPr/>
          </p:nvSpPr>
          <p:spPr bwMode="auto">
            <a:xfrm>
              <a:off x="1578" y="3545"/>
              <a:ext cx="26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2KClO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800">
                  <a:latin typeface="Arial" panose="020B0604020202020204" pitchFamily="34" charset="0"/>
                </a:rPr>
                <a:t>          2KCl + 3O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2793" name="Line 18"/>
            <p:cNvSpPr>
              <a:spLocks noChangeShapeType="1"/>
            </p:cNvSpPr>
            <p:nvPr/>
          </p:nvSpPr>
          <p:spPr bwMode="auto">
            <a:xfrm>
              <a:off x="2496" y="37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422650" y="4408488"/>
            <a:ext cx="2303463" cy="519112"/>
            <a:chOff x="2156" y="2777"/>
            <a:chExt cx="1451" cy="327"/>
          </a:xfrm>
        </p:grpSpPr>
        <p:sp>
          <p:nvSpPr>
            <p:cNvPr id="32790" name="Text Box 20"/>
            <p:cNvSpPr txBox="1">
              <a:spLocks noChangeArrowheads="1"/>
            </p:cNvSpPr>
            <p:nvPr/>
          </p:nvSpPr>
          <p:spPr bwMode="auto">
            <a:xfrm>
              <a:off x="2156" y="2777"/>
              <a:ext cx="14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C          A + B</a:t>
              </a:r>
            </a:p>
          </p:txBody>
        </p:sp>
        <p:sp>
          <p:nvSpPr>
            <p:cNvPr id="32791" name="Line 21"/>
            <p:cNvSpPr>
              <a:spLocks noChangeShapeType="1"/>
            </p:cNvSpPr>
            <p:nvPr/>
          </p:nvSpPr>
          <p:spPr bwMode="auto">
            <a:xfrm>
              <a:off x="2503" y="2949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184525" y="2686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854450" y="2686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5105400" y="26844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+4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5486400" y="26844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2628900" y="53848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2933700" y="53848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+5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3327400" y="53848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4851400" y="53848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194300" y="53848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6121400" y="538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787" name="Text Box 38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  <p:pic>
        <p:nvPicPr>
          <p:cNvPr id="59434" name="Picture 39" descr="npo0000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3334" r="5000" b="11667"/>
          <a:stretch>
            <a:fillRect/>
          </a:stretch>
        </p:blipFill>
        <p:spPr bwMode="auto">
          <a:xfrm>
            <a:off x="6489700" y="1565275"/>
            <a:ext cx="26543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37" name="Picture 40" descr="npo0000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286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7" grpId="0" autoUpdateAnimBg="0"/>
      <p:bldP spid="59419" grpId="0" autoUpdateAnimBg="0"/>
      <p:bldP spid="59421" grpId="0" autoUpdateAnimBg="0"/>
      <p:bldP spid="59422" grpId="0" autoUpdateAnimBg="0"/>
      <p:bldP spid="59423" grpId="0" autoUpdateAnimBg="0"/>
      <p:bldP spid="59424" grpId="0" autoUpdateAnimBg="0"/>
      <p:bldP spid="59425" grpId="0" autoUpdateAnimBg="0"/>
      <p:bldP spid="59426" grpId="0" autoUpdateAnimBg="0"/>
      <p:bldP spid="59427" grpId="0" autoUpdateAnimBg="0"/>
      <p:bldP spid="59428" grpId="0" autoUpdateAnimBg="0"/>
      <p:bldP spid="5942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12725" y="1512888"/>
            <a:ext cx="384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</a:rPr>
              <a:t>Displacement Reaction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2855913" y="2208213"/>
            <a:ext cx="3438525" cy="519112"/>
            <a:chOff x="1799" y="1289"/>
            <a:chExt cx="2166" cy="327"/>
          </a:xfrm>
        </p:grpSpPr>
        <p:sp>
          <p:nvSpPr>
            <p:cNvPr id="33822" name="Text Box 5"/>
            <p:cNvSpPr txBox="1">
              <a:spLocks noChangeArrowheads="1"/>
            </p:cNvSpPr>
            <p:nvPr/>
          </p:nvSpPr>
          <p:spPr bwMode="auto">
            <a:xfrm>
              <a:off x="1799" y="1289"/>
              <a:ext cx="21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 + BC          AC + B</a:t>
              </a:r>
            </a:p>
          </p:txBody>
        </p:sp>
        <p:sp>
          <p:nvSpPr>
            <p:cNvPr id="33823" name="Line 6"/>
            <p:cNvSpPr>
              <a:spLocks noChangeShapeType="1"/>
            </p:cNvSpPr>
            <p:nvPr/>
          </p:nvSpPr>
          <p:spPr bwMode="auto">
            <a:xfrm>
              <a:off x="2688" y="146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203200" y="3167063"/>
            <a:ext cx="4854575" cy="519112"/>
            <a:chOff x="402" y="2072"/>
            <a:chExt cx="3058" cy="327"/>
          </a:xfrm>
        </p:grpSpPr>
        <p:sp>
          <p:nvSpPr>
            <p:cNvPr id="33820" name="Text Box 8"/>
            <p:cNvSpPr txBox="1">
              <a:spLocks noChangeArrowheads="1"/>
            </p:cNvSpPr>
            <p:nvPr/>
          </p:nvSpPr>
          <p:spPr bwMode="auto">
            <a:xfrm>
              <a:off x="402" y="2072"/>
              <a:ext cx="30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Sr + 2H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          Sr(OH)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21" name="Line 9"/>
            <p:cNvSpPr>
              <a:spLocks noChangeShapeType="1"/>
            </p:cNvSpPr>
            <p:nvPr/>
          </p:nvSpPr>
          <p:spPr bwMode="auto">
            <a:xfrm>
              <a:off x="1529" y="225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152400" y="4103688"/>
            <a:ext cx="4902200" cy="519112"/>
            <a:chOff x="379" y="2585"/>
            <a:chExt cx="3088" cy="327"/>
          </a:xfrm>
        </p:grpSpPr>
        <p:sp>
          <p:nvSpPr>
            <p:cNvPr id="33818" name="Text Box 17"/>
            <p:cNvSpPr txBox="1">
              <a:spLocks noChangeArrowheads="1"/>
            </p:cNvSpPr>
            <p:nvPr/>
          </p:nvSpPr>
          <p:spPr bwMode="auto">
            <a:xfrm>
              <a:off x="379" y="2585"/>
              <a:ext cx="30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TiCl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800">
                  <a:latin typeface="Arial" panose="020B0604020202020204" pitchFamily="34" charset="0"/>
                </a:rPr>
                <a:t> + 2Mg          Ti + 2MgCl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19" name="Line 18"/>
            <p:cNvSpPr>
              <a:spLocks noChangeShapeType="1"/>
            </p:cNvSpPr>
            <p:nvPr/>
          </p:nvSpPr>
          <p:spPr bwMode="auto">
            <a:xfrm>
              <a:off x="1728" y="276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40" name="Group 24"/>
          <p:cNvGrpSpPr>
            <a:grpSpLocks/>
          </p:cNvGrpSpPr>
          <p:nvPr/>
        </p:nvGrpSpPr>
        <p:grpSpPr bwMode="auto">
          <a:xfrm>
            <a:off x="152400" y="5103813"/>
            <a:ext cx="4502150" cy="519112"/>
            <a:chOff x="217" y="3353"/>
            <a:chExt cx="2836" cy="327"/>
          </a:xfrm>
        </p:grpSpPr>
        <p:sp>
          <p:nvSpPr>
            <p:cNvPr id="33816" name="Text Box 25"/>
            <p:cNvSpPr txBox="1">
              <a:spLocks noChangeArrowheads="1"/>
            </p:cNvSpPr>
            <p:nvPr/>
          </p:nvSpPr>
          <p:spPr bwMode="auto">
            <a:xfrm>
              <a:off x="217" y="3353"/>
              <a:ext cx="28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Cl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+ 2KBr          2KCl + Br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17" name="Line 26"/>
            <p:cNvSpPr>
              <a:spLocks noChangeShapeType="1"/>
            </p:cNvSpPr>
            <p:nvPr/>
          </p:nvSpPr>
          <p:spPr bwMode="auto">
            <a:xfrm>
              <a:off x="1440" y="35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5219700" y="3167063"/>
            <a:ext cx="398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Hydrogen Displacement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5219700" y="4105275"/>
            <a:ext cx="3313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Metal Displacement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5219700" y="5106988"/>
            <a:ext cx="377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Halogen Displacement</a:t>
            </a:r>
          </a:p>
        </p:txBody>
      </p:sp>
      <p:sp>
        <p:nvSpPr>
          <p:cNvPr id="33802" name="Rectangle 3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  <a:noFill/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Types of Oxidation-Reduction Reactions</a:t>
            </a:r>
          </a:p>
        </p:txBody>
      </p:sp>
      <p:sp>
        <p:nvSpPr>
          <p:cNvPr id="33803" name="Text Box 37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317500" y="2947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1143000" y="29464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2895600" y="29464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+2</a:t>
            </a: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4546600" y="2946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1701800" y="3873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65100" y="38735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+4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3086100" y="3873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4000500" y="38735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+2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266700" y="4884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1536700" y="48831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3302000" y="48847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4102100" y="48831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utoUpdateAnimBg="0"/>
      <p:bldP spid="60449" grpId="0" autoUpdateAnimBg="0"/>
      <p:bldP spid="60450" grpId="0" autoUpdateAnimBg="0"/>
      <p:bldP spid="60454" grpId="0" autoUpdateAnimBg="0"/>
      <p:bldP spid="60455" grpId="0" autoUpdateAnimBg="0"/>
      <p:bldP spid="60456" grpId="0" autoUpdateAnimBg="0"/>
      <p:bldP spid="60457" grpId="0" autoUpdateAnimBg="0"/>
      <p:bldP spid="60458" grpId="0" autoUpdateAnimBg="0"/>
      <p:bldP spid="60459" grpId="0" autoUpdateAnimBg="0"/>
      <p:bldP spid="60460" grpId="0" autoUpdateAnimBg="0"/>
      <p:bldP spid="60461" grpId="0" autoUpdateAnimBg="0"/>
      <p:bldP spid="60462" grpId="0" autoUpdateAnimBg="0"/>
      <p:bldP spid="60463" grpId="0" autoUpdateAnimBg="0"/>
      <p:bldP spid="60464" grpId="0" autoUpdateAnimBg="0"/>
      <p:bldP spid="6046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4583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</a:rPr>
              <a:t>Disproportionation Reaction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890713" y="2743200"/>
            <a:ext cx="5414962" cy="519113"/>
            <a:chOff x="1191" y="1995"/>
            <a:chExt cx="3411" cy="327"/>
          </a:xfrm>
        </p:grpSpPr>
        <p:sp>
          <p:nvSpPr>
            <p:cNvPr id="34831" name="Text Box 5"/>
            <p:cNvSpPr txBox="1">
              <a:spLocks noChangeArrowheads="1"/>
            </p:cNvSpPr>
            <p:nvPr/>
          </p:nvSpPr>
          <p:spPr bwMode="auto">
            <a:xfrm>
              <a:off x="1191" y="1995"/>
              <a:ext cx="34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Cl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+ 2OH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ClO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 </a:t>
              </a:r>
              <a:r>
                <a:rPr lang="en-US" altLang="en-US" sz="2800">
                  <a:latin typeface="Arial" panose="020B0604020202020204" pitchFamily="34" charset="0"/>
                </a:rPr>
                <a:t>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4832" name="Line 6"/>
            <p:cNvSpPr>
              <a:spLocks noChangeShapeType="1"/>
            </p:cNvSpPr>
            <p:nvPr/>
          </p:nvSpPr>
          <p:spPr bwMode="auto">
            <a:xfrm>
              <a:off x="2400" y="2179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27063" y="1905000"/>
            <a:ext cx="788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Element is simultaneously oxidized and reduced.</a:t>
            </a:r>
          </a:p>
        </p:txBody>
      </p:sp>
      <p:sp>
        <p:nvSpPr>
          <p:cNvPr id="34821" name="Rectangle 18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  <a:noFill/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Types of Oxidation-Reduction Reactions</a:t>
            </a:r>
          </a:p>
        </p:txBody>
      </p:sp>
      <p:grpSp>
        <p:nvGrpSpPr>
          <p:cNvPr id="34822" name="Group 21"/>
          <p:cNvGrpSpPr>
            <a:grpSpLocks/>
          </p:cNvGrpSpPr>
          <p:nvPr/>
        </p:nvGrpSpPr>
        <p:grpSpPr bwMode="auto">
          <a:xfrm>
            <a:off x="228600" y="3744913"/>
            <a:ext cx="4835525" cy="2922587"/>
            <a:chOff x="144" y="2359"/>
            <a:chExt cx="3046" cy="1841"/>
          </a:xfrm>
        </p:grpSpPr>
        <p:grpSp>
          <p:nvGrpSpPr>
            <p:cNvPr id="34827" name="Group 20"/>
            <p:cNvGrpSpPr>
              <a:grpSpLocks/>
            </p:cNvGrpSpPr>
            <p:nvPr/>
          </p:nvGrpSpPr>
          <p:grpSpPr bwMode="auto">
            <a:xfrm>
              <a:off x="144" y="2832"/>
              <a:ext cx="3046" cy="1368"/>
              <a:chOff x="144" y="2832"/>
              <a:chExt cx="3046" cy="1368"/>
            </a:xfrm>
          </p:grpSpPr>
          <p:pic>
            <p:nvPicPr>
              <p:cNvPr id="34829" name="Picture 15" descr="bl00102_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832"/>
                <a:ext cx="1664" cy="1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830" name="Picture 16" descr="bs01622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980"/>
                <a:ext cx="886" cy="1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828" name="Text Box 19"/>
            <p:cNvSpPr txBox="1">
              <a:spLocks noChangeArrowheads="1"/>
            </p:cNvSpPr>
            <p:nvPr/>
          </p:nvSpPr>
          <p:spPr bwMode="auto">
            <a:xfrm>
              <a:off x="928" y="2359"/>
              <a:ext cx="14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Chlorine Chemistry</a:t>
              </a:r>
            </a:p>
          </p:txBody>
        </p:sp>
      </p:grp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981200" y="2544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4584700" y="25146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715000" y="2514600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34826" name="Text Box 2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utoUpdateAnimBg="0"/>
      <p:bldP spid="61462" grpId="0" autoUpdateAnimBg="0"/>
      <p:bldP spid="61463" grpId="0" autoUpdateAnimBg="0"/>
      <p:bldP spid="614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Chemistry in Action: Breath Analyzer</a:t>
            </a:r>
          </a:p>
        </p:txBody>
      </p:sp>
      <p:pic>
        <p:nvPicPr>
          <p:cNvPr id="35843" name="Picture 3" descr="npo0000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b="26390"/>
          <a:stretch>
            <a:fillRect/>
          </a:stretch>
        </p:blipFill>
        <p:spPr bwMode="auto">
          <a:xfrm>
            <a:off x="914400" y="3429000"/>
            <a:ext cx="7315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428750" y="2273300"/>
            <a:ext cx="628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3CH</a:t>
            </a:r>
            <a:r>
              <a:rPr lang="en-US" altLang="en-US" sz="2400" baseline="-25000"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COOH + 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2Cr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(SO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400" baseline="-25000">
                <a:solidFill>
                  <a:schemeClr val="accent1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 + 2K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SO</a:t>
            </a:r>
            <a:r>
              <a:rPr lang="en-US" altLang="en-US" sz="2400" baseline="-25000">
                <a:latin typeface="Arial" panose="020B0604020202020204" pitchFamily="34" charset="0"/>
              </a:rPr>
              <a:t>4</a:t>
            </a:r>
            <a:r>
              <a:rPr lang="en-US" altLang="en-US" sz="2400">
                <a:latin typeface="Arial" panose="020B0604020202020204" pitchFamily="34" charset="0"/>
              </a:rPr>
              <a:t> + 11H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1749425" y="1295400"/>
            <a:ext cx="5638800" cy="457200"/>
            <a:chOff x="960" y="601"/>
            <a:chExt cx="3552" cy="288"/>
          </a:xfrm>
        </p:grpSpPr>
        <p:sp>
          <p:nvSpPr>
            <p:cNvPr id="35849" name="Text Box 5"/>
            <p:cNvSpPr txBox="1">
              <a:spLocks noChangeArrowheads="1"/>
            </p:cNvSpPr>
            <p:nvPr/>
          </p:nvSpPr>
          <p:spPr bwMode="auto">
            <a:xfrm>
              <a:off x="960" y="601"/>
              <a:ext cx="3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3CH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CH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OH + </a:t>
              </a:r>
              <a:r>
                <a:rPr lang="en-US" altLang="en-US" sz="2400">
                  <a:solidFill>
                    <a:srgbClr val="FF9900"/>
                  </a:solidFill>
                  <a:latin typeface="Arial" panose="020B0604020202020204" pitchFamily="34" charset="0"/>
                </a:rPr>
                <a:t>2K</a:t>
              </a:r>
              <a:r>
                <a:rPr lang="en-US" altLang="en-US" sz="2400" baseline="-25000">
                  <a:solidFill>
                    <a:srgbClr val="FF99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FF9900"/>
                  </a:solidFill>
                  <a:latin typeface="Arial" panose="020B0604020202020204" pitchFamily="34" charset="0"/>
                </a:rPr>
                <a:t>Cr</a:t>
              </a:r>
              <a:r>
                <a:rPr lang="en-US" altLang="en-US" sz="2400" baseline="-25000">
                  <a:solidFill>
                    <a:srgbClr val="FF99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FF99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solidFill>
                    <a:srgbClr val="FF9900"/>
                  </a:solidFill>
                  <a:latin typeface="Arial" panose="020B0604020202020204" pitchFamily="34" charset="0"/>
                </a:rPr>
                <a:t>7</a:t>
              </a:r>
              <a:r>
                <a:rPr lang="en-US" altLang="en-US" sz="2400">
                  <a:latin typeface="Arial" panose="020B0604020202020204" pitchFamily="34" charset="0"/>
                </a:rPr>
                <a:t> + 8H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SO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4080" y="74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302125" y="10287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+6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543300" y="20193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+3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utoUpdateAnimBg="0"/>
      <p:bldP spid="78857" grpId="0" autoUpdateAnimBg="0"/>
      <p:bldP spid="7885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Oxidation number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9125" y="1066800"/>
            <a:ext cx="7972425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charge the atom would have in a molecule (or 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ionic compound) if electrons were completely transferred.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5125" y="224948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Free elements (uncombined state) have an oxidation number of zero.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74875" y="3213100"/>
            <a:ext cx="480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Na, Be, K, Pb, H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, O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, P</a:t>
            </a:r>
            <a:r>
              <a:rPr lang="en-US" altLang="en-US" sz="2800" baseline="-25000">
                <a:latin typeface="Arial" panose="020B0604020202020204" pitchFamily="34" charset="0"/>
              </a:rPr>
              <a:t>4</a:t>
            </a:r>
            <a:r>
              <a:rPr lang="en-US" altLang="en-US" sz="2800">
                <a:latin typeface="Arial" panose="020B0604020202020204" pitchFamily="34" charset="0"/>
              </a:rPr>
              <a:t> 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5125" y="3925888"/>
            <a:ext cx="7864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sz="2400">
                <a:latin typeface="Arial" panose="020B0604020202020204" pitchFamily="34" charset="0"/>
              </a:rPr>
              <a:t>In monatomic ions, the oxidation number is equal to the charge on the ion.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79550" y="4951413"/>
            <a:ext cx="618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Li</a:t>
            </a:r>
            <a:r>
              <a:rPr lang="en-US" altLang="en-US" sz="2800" baseline="30000">
                <a:latin typeface="Arial" panose="020B0604020202020204" pitchFamily="34" charset="0"/>
              </a:rPr>
              <a:t>+</a:t>
            </a:r>
            <a:r>
              <a:rPr lang="en-US" altLang="en-US" sz="2800">
                <a:latin typeface="Arial" panose="020B0604020202020204" pitchFamily="34" charset="0"/>
              </a:rPr>
              <a:t>, Li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n-US" altLang="en-US" sz="2800">
                <a:latin typeface="Arial" panose="020B0604020202020204" pitchFamily="34" charset="0"/>
              </a:rPr>
              <a:t>; Fe</a:t>
            </a:r>
            <a:r>
              <a:rPr lang="en-US" altLang="en-US" sz="2800" baseline="30000">
                <a:latin typeface="Arial" panose="020B0604020202020204" pitchFamily="34" charset="0"/>
              </a:rPr>
              <a:t>3+</a:t>
            </a:r>
            <a:r>
              <a:rPr lang="en-US" altLang="en-US" sz="2800">
                <a:latin typeface="Arial" panose="020B0604020202020204" pitchFamily="34" charset="0"/>
              </a:rPr>
              <a:t>, Fe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+3</a:t>
            </a:r>
            <a:r>
              <a:rPr lang="en-US" altLang="en-US" sz="2800">
                <a:latin typeface="Arial" panose="020B0604020202020204" pitchFamily="34" charset="0"/>
              </a:rPr>
              <a:t>;  O</a:t>
            </a:r>
            <a:r>
              <a:rPr lang="en-US" altLang="en-US" sz="2800" baseline="30000">
                <a:latin typeface="Arial" panose="020B0604020202020204" pitchFamily="34" charset="0"/>
              </a:rPr>
              <a:t>2-</a:t>
            </a:r>
            <a:r>
              <a:rPr lang="en-US" altLang="en-US" sz="2800">
                <a:latin typeface="Arial" panose="020B0604020202020204" pitchFamily="34" charset="0"/>
              </a:rPr>
              <a:t>, O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65125" y="5580063"/>
            <a:ext cx="824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2400">
                <a:latin typeface="Arial" panose="020B0604020202020204" pitchFamily="34" charset="0"/>
              </a:rPr>
              <a:t>The oxidation number of oxygen is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latin typeface="Arial" panose="020B0604020202020204" pitchFamily="34" charset="0"/>
              </a:rPr>
              <a:t>usually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–2</a:t>
            </a:r>
            <a:r>
              <a:rPr lang="en-US" altLang="en-US" sz="2400">
                <a:latin typeface="Arial" panose="020B0604020202020204" pitchFamily="34" charset="0"/>
              </a:rPr>
              <a:t>.  In H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 </a:t>
            </a:r>
            <a:r>
              <a:rPr lang="en-US" altLang="en-US" sz="2400">
                <a:latin typeface="Arial" panose="020B0604020202020204" pitchFamily="34" charset="0"/>
              </a:rPr>
              <a:t>and 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 baseline="30000">
                <a:latin typeface="Arial" panose="020B0604020202020204" pitchFamily="34" charset="0"/>
              </a:rPr>
              <a:t>2-</a:t>
            </a:r>
            <a:r>
              <a:rPr lang="en-US" altLang="en-US" sz="2400">
                <a:latin typeface="Arial" panose="020B0604020202020204" pitchFamily="34" charset="0"/>
              </a:rPr>
              <a:t> it is 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–1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  <p:bldP spid="54277" grpId="0" autoUpdateAnimBg="0"/>
      <p:bldP spid="54278" grpId="0" autoUpdateAnimBg="0"/>
      <p:bldP spid="54279" grpId="0" autoUpdateAnimBg="0"/>
      <p:bldP spid="5428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92088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en-US" sz="2400">
                <a:latin typeface="Arial" panose="020B0604020202020204" pitchFamily="34" charset="0"/>
              </a:rPr>
              <a:t>The oxidation number of hydrogen is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i="1">
                <a:latin typeface="Arial" panose="020B0604020202020204" pitchFamily="34" charset="0"/>
              </a:rPr>
              <a:t>except</a:t>
            </a:r>
            <a:r>
              <a:rPr lang="en-US" altLang="en-US" sz="2400">
                <a:latin typeface="Arial" panose="020B0604020202020204" pitchFamily="34" charset="0"/>
              </a:rPr>
              <a:t> when it is bonded to metals in binary compounds.  In these cases, its oxidation number is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–1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65125" y="2944813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6.  The sum of the oxidation numbers of all the atoms in a molecule or ion is equal to the charge on the molecule or ion.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5125" y="1751013"/>
            <a:ext cx="824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 sz="2400">
                <a:latin typeface="Arial" panose="020B0604020202020204" pitchFamily="34" charset="0"/>
              </a:rPr>
              <a:t>Group IA metals are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n-US" altLang="en-US" sz="2400">
                <a:latin typeface="Arial" panose="020B0604020202020204" pitchFamily="34" charset="0"/>
              </a:rPr>
              <a:t>, IIA metals are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en-US" sz="2400">
                <a:latin typeface="Arial" panose="020B0604020202020204" pitchFamily="34" charset="0"/>
              </a:rPr>
              <a:t> and fluorine is always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–1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42038" y="4037013"/>
            <a:ext cx="119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HCO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r>
              <a:rPr lang="en-US" altLang="en-US" sz="2800" baseline="30000">
                <a:latin typeface="Arial" panose="020B0604020202020204" pitchFamily="34" charset="0"/>
              </a:rPr>
              <a:t>-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410200" y="4646613"/>
            <a:ext cx="1182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934200" y="4646613"/>
            <a:ext cx="1252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410200" y="5256213"/>
            <a:ext cx="304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3x(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-2)</a:t>
            </a:r>
            <a:r>
              <a:rPr lang="en-US" altLang="en-US" sz="2800">
                <a:latin typeface="Arial" panose="020B0604020202020204" pitchFamily="34" charset="0"/>
              </a:rPr>
              <a:t> +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 +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altLang="en-US" sz="2800">
                <a:latin typeface="Arial" panose="020B0604020202020204" pitchFamily="34" charset="0"/>
              </a:rPr>
              <a:t> = -1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122988" y="5942013"/>
            <a:ext cx="1252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+4</a:t>
            </a:r>
          </a:p>
        </p:txBody>
      </p:sp>
      <p:grpSp>
        <p:nvGrpSpPr>
          <p:cNvPr id="55312" name="Group 14"/>
          <p:cNvGrpSpPr>
            <a:grpSpLocks/>
          </p:cNvGrpSpPr>
          <p:nvPr/>
        </p:nvGrpSpPr>
        <p:grpSpPr bwMode="auto">
          <a:xfrm>
            <a:off x="304800" y="4651375"/>
            <a:ext cx="4419600" cy="1444625"/>
            <a:chOff x="192" y="2930"/>
            <a:chExt cx="2784" cy="910"/>
          </a:xfrm>
        </p:grpSpPr>
        <p:sp>
          <p:nvSpPr>
            <p:cNvPr id="37900" name="Text Box 7"/>
            <p:cNvSpPr txBox="1">
              <a:spLocks noChangeArrowheads="1"/>
            </p:cNvSpPr>
            <p:nvPr/>
          </p:nvSpPr>
          <p:spPr bwMode="auto">
            <a:xfrm>
              <a:off x="720" y="2930"/>
              <a:ext cx="22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Oxidation numbers of all the elements in HCO</a:t>
              </a:r>
              <a:r>
                <a:rPr lang="en-US" altLang="en-US" sz="24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3000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 ?</a:t>
              </a:r>
            </a:p>
          </p:txBody>
        </p:sp>
        <p:graphicFrame>
          <p:nvGraphicFramePr>
            <p:cNvPr id="37901" name="Object 13"/>
            <p:cNvGraphicFramePr>
              <a:graphicFrameLocks noChangeAspect="1"/>
            </p:cNvGraphicFramePr>
            <p:nvPr/>
          </p:nvGraphicFramePr>
          <p:xfrm>
            <a:off x="192" y="2978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2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978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autoUpdateAnimBg="0"/>
      <p:bldP spid="55304" grpId="0" autoUpdateAnimBg="0"/>
      <p:bldP spid="55305" grpId="0" autoUpdateAnimBg="0"/>
      <p:bldP spid="55306" grpId="0" autoUpdateAnimBg="0"/>
      <p:bldP spid="55307" grpId="0" autoUpdateAnimBg="0"/>
      <p:bldP spid="5530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po0000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"/>
          <a:stretch>
            <a:fillRect/>
          </a:stretch>
        </p:blipFill>
        <p:spPr bwMode="auto">
          <a:xfrm>
            <a:off x="228600" y="400050"/>
            <a:ext cx="86868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55650" y="36513"/>
            <a:ext cx="771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Figure 4.10 The oxidation numbers of elements in their compounds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587500" y="3824288"/>
            <a:ext cx="114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NaIO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93763" y="4424363"/>
            <a:ext cx="145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Na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92350" y="4414838"/>
            <a:ext cx="1182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93763" y="5043488"/>
            <a:ext cx="292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3x(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  <a:r>
              <a:rPr lang="en-US" altLang="en-US" sz="2800">
                <a:latin typeface="Arial" panose="020B0604020202020204" pitchFamily="34" charset="0"/>
              </a:rPr>
              <a:t>) +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 +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altLang="en-US" sz="280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606550" y="5653088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+5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389688" y="250825"/>
            <a:ext cx="63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IF</a:t>
            </a:r>
            <a:r>
              <a:rPr lang="en-US" altLang="en-US" sz="2800" baseline="-25000">
                <a:latin typeface="Arial" panose="020B0604020202020204" pitchFamily="34" charset="0"/>
              </a:rPr>
              <a:t>7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72200" y="989013"/>
            <a:ext cx="1123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737225" y="1684338"/>
            <a:ext cx="2322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7x(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n-US" sz="2800">
                <a:latin typeface="Arial" panose="020B0604020202020204" pitchFamily="34" charset="0"/>
              </a:rPr>
              <a:t>) +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altLang="en-US" sz="280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172200" y="2360613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+7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6154738" y="3646488"/>
            <a:ext cx="1477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K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Cr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latin typeface="Arial" panose="020B0604020202020204" pitchFamily="34" charset="0"/>
              </a:rPr>
              <a:t>7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470525" y="4408488"/>
            <a:ext cx="1182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994525" y="4408488"/>
            <a:ext cx="1231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K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4648200" y="5094288"/>
            <a:ext cx="4362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7x(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  <a:r>
              <a:rPr lang="en-US" altLang="en-US" sz="2800">
                <a:latin typeface="Arial" panose="020B0604020202020204" pitchFamily="34" charset="0"/>
              </a:rPr>
              <a:t>) + 2x(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  <a:r>
              <a:rPr lang="en-US" altLang="en-US" sz="2800">
                <a:latin typeface="Arial" panose="020B0604020202020204" pitchFamily="34" charset="0"/>
              </a:rPr>
              <a:t>) + 2x(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?)</a:t>
            </a:r>
            <a:r>
              <a:rPr lang="en-US" altLang="en-US" sz="280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215063" y="57800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Cr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+6</a:t>
            </a:r>
          </a:p>
        </p:txBody>
      </p:sp>
      <p:grpSp>
        <p:nvGrpSpPr>
          <p:cNvPr id="39952" name="Group 19"/>
          <p:cNvGrpSpPr>
            <a:grpSpLocks/>
          </p:cNvGrpSpPr>
          <p:nvPr/>
        </p:nvGrpSpPr>
        <p:grpSpPr bwMode="auto">
          <a:xfrm>
            <a:off x="381000" y="688975"/>
            <a:ext cx="4419600" cy="1444625"/>
            <a:chOff x="240" y="434"/>
            <a:chExt cx="2784" cy="910"/>
          </a:xfrm>
        </p:grpSpPr>
        <p:sp>
          <p:nvSpPr>
            <p:cNvPr id="39954" name="Text Box 20"/>
            <p:cNvSpPr txBox="1">
              <a:spLocks noChangeArrowheads="1"/>
            </p:cNvSpPr>
            <p:nvPr/>
          </p:nvSpPr>
          <p:spPr bwMode="auto">
            <a:xfrm>
              <a:off x="768" y="434"/>
              <a:ext cx="225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Oxidation numbers of all the elements in the following ?</a:t>
              </a:r>
            </a:p>
          </p:txBody>
        </p:sp>
        <p:graphicFrame>
          <p:nvGraphicFramePr>
            <p:cNvPr id="39955" name="Object 21"/>
            <p:cNvGraphicFramePr>
              <a:graphicFrameLocks noChangeAspect="1"/>
            </p:cNvGraphicFramePr>
            <p:nvPr/>
          </p:nvGraphicFramePr>
          <p:xfrm>
            <a:off x="240" y="48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6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48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3" name="Text Box 2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utoUpdateAnimBg="0"/>
      <p:bldP spid="56327" grpId="0" autoUpdateAnimBg="0"/>
      <p:bldP spid="56328" grpId="0" autoUpdateAnimBg="0"/>
      <p:bldP spid="56329" grpId="0" autoUpdateAnimBg="0"/>
      <p:bldP spid="56331" grpId="0" autoUpdateAnimBg="0"/>
      <p:bldP spid="56332" grpId="0" autoUpdateAnimBg="0"/>
      <p:bldP spid="56333" grpId="0" autoUpdateAnimBg="0"/>
      <p:bldP spid="56335" grpId="0" autoUpdateAnimBg="0"/>
      <p:bldP spid="56336" grpId="0" autoUpdateAnimBg="0"/>
      <p:bldP spid="56337" grpId="0" autoUpdateAnimBg="0"/>
      <p:bldP spid="5633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Acids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72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Have a sour taste.  Vinegar owes its taste to acetic acid.  Citrus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fruits contain citric acid.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3036888"/>
            <a:ext cx="713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React with certain metals to produce hydrogen gas.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4800" y="4260850"/>
            <a:ext cx="825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React with carbonates and bicarbonates to produce carbon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dioxide gas</a:t>
            </a:r>
          </a:p>
        </p:txBody>
      </p:sp>
      <p:pic>
        <p:nvPicPr>
          <p:cNvPr id="40966" name="Picture 9" descr="j0079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446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4.3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04800" y="2424113"/>
            <a:ext cx="493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Cause color changes in plant dyes.</a:t>
            </a:r>
          </a:p>
        </p:txBody>
      </p: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1508125" y="3649663"/>
            <a:ext cx="6130925" cy="457200"/>
            <a:chOff x="950" y="2432"/>
            <a:chExt cx="3862" cy="288"/>
          </a:xfrm>
        </p:grpSpPr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950" y="2432"/>
              <a:ext cx="3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2HCl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Mg (</a:t>
              </a:r>
              <a:r>
                <a:rPr lang="en-US" altLang="en-US" sz="2400" i="1">
                  <a:latin typeface="Arial" panose="020B0604020202020204" pitchFamily="34" charset="0"/>
                </a:rPr>
                <a:t>s</a:t>
              </a:r>
              <a:r>
                <a:rPr lang="en-US" altLang="en-US" sz="2400">
                  <a:latin typeface="Arial" panose="020B0604020202020204" pitchFamily="34" charset="0"/>
                </a:rPr>
                <a:t>)          MgCl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608" y="257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495300" y="5238750"/>
            <a:ext cx="8142288" cy="457200"/>
            <a:chOff x="312" y="3449"/>
            <a:chExt cx="5129" cy="288"/>
          </a:xfrm>
        </p:grpSpPr>
        <p:sp>
          <p:nvSpPr>
            <p:cNvPr id="40972" name="Text Box 18"/>
            <p:cNvSpPr txBox="1">
              <a:spLocks noChangeArrowheads="1"/>
            </p:cNvSpPr>
            <p:nvPr/>
          </p:nvSpPr>
          <p:spPr bwMode="auto">
            <a:xfrm>
              <a:off x="312" y="3449"/>
              <a:ext cx="5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2HCl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CaCO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s</a:t>
              </a:r>
              <a:r>
                <a:rPr lang="en-US" altLang="en-US" sz="2400">
                  <a:latin typeface="Arial" panose="020B0604020202020204" pitchFamily="34" charset="0"/>
                </a:rPr>
                <a:t>)          CaCl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aq</a:t>
              </a:r>
              <a:r>
                <a:rPr lang="en-US" altLang="en-US" sz="2400">
                  <a:latin typeface="Arial" panose="020B0604020202020204" pitchFamily="34" charset="0"/>
                </a:rPr>
                <a:t>) + CO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 (</a:t>
              </a:r>
              <a:r>
                <a:rPr lang="en-US" altLang="en-US" sz="2400" i="1">
                  <a:latin typeface="Arial" panose="020B0604020202020204" pitchFamily="34" charset="0"/>
                </a:rPr>
                <a:t>g</a:t>
              </a:r>
              <a:r>
                <a:rPr lang="en-US" altLang="en-US" sz="2400">
                  <a:latin typeface="Arial" panose="020B0604020202020204" pitchFamily="34" charset="0"/>
                </a:rPr>
                <a:t>) + H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O (</a:t>
              </a:r>
              <a:r>
                <a:rPr lang="en-US" altLang="en-US" sz="2400" i="1">
                  <a:latin typeface="Arial" panose="020B0604020202020204" pitchFamily="34" charset="0"/>
                </a:rPr>
                <a:t>l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40973" name="Line 19"/>
            <p:cNvSpPr>
              <a:spLocks noChangeShapeType="1"/>
            </p:cNvSpPr>
            <p:nvPr/>
          </p:nvSpPr>
          <p:spPr bwMode="auto">
            <a:xfrm>
              <a:off x="2320" y="3593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04800" y="5851525"/>
            <a:ext cx="591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Aqueous acid solutions conduct electricity.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  <p:bldP spid="48140" grpId="0" autoUpdateAnimBg="0"/>
      <p:bldP spid="481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2. Decomposition Reactions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altLang="en-US" b="1" smtClean="0"/>
              <a:t>Decomposition reactions</a:t>
            </a:r>
            <a:r>
              <a:rPr lang="en-US" altLang="en-US" smtClean="0"/>
              <a:t> occur when a compound breaks up into the elements or in a few to simpler compounds</a:t>
            </a:r>
          </a:p>
          <a:p>
            <a:r>
              <a:rPr lang="en-US" altLang="en-US" b="1" smtClean="0"/>
              <a:t>1 Reactant </a:t>
            </a:r>
            <a:r>
              <a:rPr lang="en-US" altLang="en-US" b="1" smtClean="0">
                <a:sym typeface="Wingdings" panose="05000000000000000000" pitchFamily="2" charset="2"/>
              </a:rPr>
              <a:t> Product + Product </a:t>
            </a:r>
          </a:p>
          <a:p>
            <a:r>
              <a:rPr lang="en-US" altLang="en-US" smtClean="0">
                <a:sym typeface="Wingdings" panose="05000000000000000000" pitchFamily="2" charset="2"/>
              </a:rPr>
              <a:t>In general: AB  A + B</a:t>
            </a:r>
          </a:p>
          <a:p>
            <a:r>
              <a:rPr lang="en-US" altLang="en-US" smtClean="0">
                <a:sym typeface="Wingdings" panose="05000000000000000000" pitchFamily="2" charset="2"/>
              </a:rPr>
              <a:t>Example: 2 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  2H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+ 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>
                <a:sym typeface="Wingdings" panose="05000000000000000000" pitchFamily="2" charset="2"/>
              </a:rPr>
              <a:t>Example: 2 HgO  2Hg + 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/>
              <a:t>  </a:t>
            </a:r>
          </a:p>
        </p:txBody>
      </p:sp>
      <p:pic>
        <p:nvPicPr>
          <p:cNvPr id="84996" name="Picture 4" descr="decom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533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04800" y="1141413"/>
            <a:ext cx="274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Have a bitter taste.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04800" y="1801813"/>
            <a:ext cx="586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Feel slippery.  Many soaps contain bases.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Bases</a:t>
            </a:r>
          </a:p>
        </p:txBody>
      </p:sp>
      <p:pic>
        <p:nvPicPr>
          <p:cNvPr id="41989" name="Picture 10" descr="pe0225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4414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4.3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04800" y="2462213"/>
            <a:ext cx="493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Cause color changes in plant dyes.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601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Aqueous base solutions conduct electricity.</a:t>
            </a:r>
          </a:p>
        </p:txBody>
      </p:sp>
      <p:pic>
        <p:nvPicPr>
          <p:cNvPr id="41993" name="Picture 15" descr="npo000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r="78134" b="29994"/>
          <a:stretch>
            <a:fillRect/>
          </a:stretch>
        </p:blipFill>
        <p:spPr bwMode="auto">
          <a:xfrm>
            <a:off x="508000" y="4114800"/>
            <a:ext cx="1778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4" name="Picture 16" descr="npo00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1" t="42494" b="31245"/>
          <a:stretch>
            <a:fillRect/>
          </a:stretch>
        </p:blipFill>
        <p:spPr bwMode="auto">
          <a:xfrm>
            <a:off x="3760788" y="4114800"/>
            <a:ext cx="16240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  <p:bldP spid="74759" grpId="0" autoUpdateAnimBg="0"/>
      <p:bldP spid="74765" grpId="0" autoUpdateAnimBg="0"/>
      <p:bldP spid="7476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tx1"/>
                </a:solidFill>
                <a:latin typeface="Arial" panose="020B0604020202020204" pitchFamily="34" charset="0"/>
              </a:rPr>
              <a:t>Neutralization Reaction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2165350" y="1631950"/>
            <a:ext cx="4830763" cy="519113"/>
            <a:chOff x="1364" y="809"/>
            <a:chExt cx="3043" cy="327"/>
          </a:xfrm>
        </p:grpSpPr>
        <p:sp>
          <p:nvSpPr>
            <p:cNvPr id="43026" name="Text Box 4"/>
            <p:cNvSpPr txBox="1">
              <a:spLocks noChangeArrowheads="1"/>
            </p:cNvSpPr>
            <p:nvPr/>
          </p:nvSpPr>
          <p:spPr bwMode="auto">
            <a:xfrm>
              <a:off x="1364" y="809"/>
              <a:ext cx="30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acid</a:t>
              </a:r>
              <a:r>
                <a:rPr lang="en-US" altLang="en-US" sz="2800">
                  <a:latin typeface="Arial" panose="020B0604020202020204" pitchFamily="34" charset="0"/>
                </a:rPr>
                <a:t> + 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base</a:t>
              </a:r>
              <a:r>
                <a:rPr lang="en-US" altLang="en-US" sz="2800">
                  <a:latin typeface="Arial" panose="020B0604020202020204" pitchFamily="34" charset="0"/>
                </a:rPr>
                <a:t>          salt + water</a:t>
              </a:r>
            </a:p>
          </p:txBody>
        </p:sp>
        <p:sp>
          <p:nvSpPr>
            <p:cNvPr id="43027" name="Line 5"/>
            <p:cNvSpPr>
              <a:spLocks noChangeShapeType="1"/>
            </p:cNvSpPr>
            <p:nvPr/>
          </p:nvSpPr>
          <p:spPr bwMode="auto">
            <a:xfrm>
              <a:off x="2640" y="10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974725" y="3155950"/>
            <a:ext cx="7221538" cy="519113"/>
            <a:chOff x="614" y="1769"/>
            <a:chExt cx="4549" cy="327"/>
          </a:xfrm>
        </p:grpSpPr>
        <p:sp>
          <p:nvSpPr>
            <p:cNvPr id="43024" name="Text Box 8"/>
            <p:cNvSpPr txBox="1">
              <a:spLocks noChangeArrowheads="1"/>
            </p:cNvSpPr>
            <p:nvPr/>
          </p:nvSpPr>
          <p:spPr bwMode="auto">
            <a:xfrm>
              <a:off x="614" y="1769"/>
              <a:ext cx="45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HCl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+ 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NaOH</a:t>
              </a:r>
              <a:r>
                <a:rPr lang="en-US" altLang="en-US" sz="2800">
                  <a:latin typeface="Arial" panose="020B0604020202020204" pitchFamily="34" charset="0"/>
                </a:rPr>
                <a:t>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         NaCl (</a:t>
              </a:r>
              <a:r>
                <a:rPr lang="en-US" altLang="en-US" sz="2800" i="1">
                  <a:latin typeface="Arial" panose="020B0604020202020204" pitchFamily="34" charset="0"/>
                </a:rPr>
                <a:t>aq</a:t>
              </a:r>
              <a:r>
                <a:rPr lang="en-US" altLang="en-US" sz="2800">
                  <a:latin typeface="Arial" panose="020B0604020202020204" pitchFamily="34" charset="0"/>
                </a:rPr>
                <a:t>) 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3025" name="Line 9"/>
            <p:cNvSpPr>
              <a:spLocks noChangeShapeType="1"/>
            </p:cNvSpPr>
            <p:nvPr/>
          </p:nvSpPr>
          <p:spPr bwMode="auto">
            <a:xfrm>
              <a:off x="2880" y="195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1127125" y="3865563"/>
            <a:ext cx="6902450" cy="519112"/>
            <a:chOff x="710" y="2201"/>
            <a:chExt cx="4348" cy="327"/>
          </a:xfrm>
        </p:grpSpPr>
        <p:sp>
          <p:nvSpPr>
            <p:cNvPr id="43022" name="Text Box 11"/>
            <p:cNvSpPr txBox="1">
              <a:spLocks noChangeArrowheads="1"/>
            </p:cNvSpPr>
            <p:nvPr/>
          </p:nvSpPr>
          <p:spPr bwMode="auto">
            <a:xfrm>
              <a:off x="710" y="2201"/>
              <a:ext cx="43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8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+ Na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OH</a:t>
              </a:r>
              <a:r>
                <a:rPr lang="en-US" altLang="en-US" sz="2800" baseline="3000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Na</a:t>
              </a:r>
              <a:r>
                <a:rPr lang="en-US" altLang="en-US" sz="2800" baseline="30000"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Cl</a:t>
              </a:r>
              <a:r>
                <a:rPr lang="en-US" altLang="en-US" sz="2800" baseline="30000"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3023" name="Line 12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2935288" y="4573588"/>
            <a:ext cx="3254375" cy="519112"/>
            <a:chOff x="1856" y="2201"/>
            <a:chExt cx="2050" cy="327"/>
          </a:xfrm>
        </p:grpSpPr>
        <p:sp>
          <p:nvSpPr>
            <p:cNvPr id="43020" name="Text Box 14"/>
            <p:cNvSpPr txBox="1">
              <a:spLocks noChangeArrowheads="1"/>
            </p:cNvSpPr>
            <p:nvPr/>
          </p:nvSpPr>
          <p:spPr bwMode="auto">
            <a:xfrm>
              <a:off x="1856" y="2201"/>
              <a:ext cx="20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8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800">
                  <a:latin typeface="Arial" panose="020B0604020202020204" pitchFamily="34" charset="0"/>
                </a:rPr>
                <a:t> + </a:t>
              </a:r>
              <a:r>
                <a:rPr lang="en-US" altLang="en-US" sz="2800">
                  <a:solidFill>
                    <a:schemeClr val="accent2"/>
                  </a:solidFill>
                  <a:latin typeface="Arial" panose="020B0604020202020204" pitchFamily="34" charset="0"/>
                </a:rPr>
                <a:t>OH</a:t>
              </a:r>
              <a:r>
                <a:rPr lang="en-US" altLang="en-US" sz="2800" baseline="3000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800">
                  <a:latin typeface="Arial" panose="020B0604020202020204" pitchFamily="34" charset="0"/>
                </a:rPr>
                <a:t>         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3021" name="Line 15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1828800" y="3929063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6248400" y="3929063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2819400" y="3929063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5410200" y="3929063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Text Box 2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Dilute vs. Concentrated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Heat from a concentrated strong acid may cause gas production – see II.B.4 (Ex: Nitric, sulfuric)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Gas producing decompositions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Carbonic acid (CO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), Ammonium hydroxide (NH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), and Sulfurous acid (SO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) – see I.C.11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Excess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More about this in equilibrium – complex ions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Use Ammonium hydroxide for a solution of ammonia</a:t>
            </a:r>
          </a:p>
          <a:p>
            <a:pPr lvl="1">
              <a:lnSpc>
                <a:spcPct val="8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New AP format (2013)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/>
              <a:t>Example: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A </a:t>
            </a:r>
            <a:r>
              <a:rPr lang="en-US" sz="2000" dirty="0"/>
              <a:t>student performs an experiment in which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is </a:t>
            </a:r>
            <a:r>
              <a:rPr lang="en-US" sz="2000" dirty="0" smtClean="0"/>
              <a:t>reacted with 0.20 </a:t>
            </a:r>
            <a:r>
              <a:rPr lang="en-US" sz="2000" i="1" dirty="0"/>
              <a:t>M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. </a:t>
            </a:r>
            <a:r>
              <a:rPr lang="en-US" sz="2000" dirty="0"/>
              <a:t>The original volume of the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solution is </a:t>
            </a:r>
            <a:r>
              <a:rPr lang="en-US" sz="2000" dirty="0" smtClean="0"/>
              <a:t>50.0 </a:t>
            </a:r>
            <a:r>
              <a:rPr lang="en-US" sz="2000" dirty="0" err="1"/>
              <a:t>mL.</a:t>
            </a:r>
            <a:r>
              <a:rPr lang="en-US" sz="2000" dirty="0"/>
              <a:t> A precipitate of </a:t>
            </a:r>
            <a:r>
              <a:rPr lang="en-US" sz="2000" dirty="0" smtClean="0"/>
              <a:t>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is formed </a:t>
            </a:r>
            <a:r>
              <a:rPr lang="en-US" sz="2000" dirty="0"/>
              <a:t>during the titration. 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(a) As the first 30.0 mL of 0.10 </a:t>
            </a:r>
            <a:r>
              <a:rPr lang="en-US" sz="2000" i="1" dirty="0"/>
              <a:t>M </a:t>
            </a:r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are added to the </a:t>
            </a:r>
            <a:r>
              <a:rPr lang="en-US" sz="2000" dirty="0" err="1" smtClean="0"/>
              <a:t>Ca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en-US" sz="2000" dirty="0"/>
              <a:t>solution, two types of chemical reactions occur simultaneously. On the lines provided below, write the balanced net-ionic equations for 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000" dirty="0" smtClean="0"/>
              <a:t>the neutralization </a:t>
            </a:r>
            <a:r>
              <a:rPr lang="en-US" sz="2000" dirty="0"/>
              <a:t>reaction and (ii) the precipitation </a:t>
            </a:r>
            <a:r>
              <a:rPr lang="en-US" sz="2000" dirty="0" smtClean="0"/>
              <a:t>reaction.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Decomposition Exceptions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smtClean="0"/>
              <a:t>Carbonates and chlorates are special case decomposition reactions that do not go to the elements.</a:t>
            </a:r>
          </a:p>
          <a:p>
            <a:pPr lvl="1">
              <a:buFontTx/>
              <a:buChar char="•"/>
            </a:pPr>
            <a:r>
              <a:rPr lang="en-US" altLang="en-US" smtClean="0"/>
              <a:t>Carbonates (CO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2-</a:t>
            </a:r>
            <a:r>
              <a:rPr lang="en-US" altLang="en-US" smtClean="0"/>
              <a:t>) decompose to carbon dioxide and a metal oxide</a:t>
            </a:r>
          </a:p>
          <a:p>
            <a:pPr lvl="2"/>
            <a:r>
              <a:rPr lang="en-US" altLang="en-US" smtClean="0"/>
              <a:t>Example: CaCO</a:t>
            </a:r>
            <a:r>
              <a:rPr lang="en-US" altLang="en-US" baseline="-25000" smtClean="0"/>
              <a:t>3 </a:t>
            </a:r>
            <a:r>
              <a:rPr lang="en-US" altLang="en-US" smtClean="0"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+ CaO</a:t>
            </a:r>
          </a:p>
          <a:p>
            <a:pPr lvl="1">
              <a:buFontTx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Chlorates (ClO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baseline="30000" smtClean="0">
                <a:sym typeface="Wingdings" panose="05000000000000000000" pitchFamily="2" charset="2"/>
              </a:rPr>
              <a:t>-</a:t>
            </a:r>
            <a:r>
              <a:rPr lang="en-US" altLang="en-US" smtClean="0">
                <a:sym typeface="Wingdings" panose="05000000000000000000" pitchFamily="2" charset="2"/>
              </a:rPr>
              <a:t>) decompose to oxygen gas and a metal chloride</a:t>
            </a:r>
          </a:p>
          <a:p>
            <a:pPr lvl="2"/>
            <a:r>
              <a:rPr lang="en-US" altLang="en-US" smtClean="0">
                <a:sym typeface="Wingdings" panose="05000000000000000000" pitchFamily="2" charset="2"/>
              </a:rPr>
              <a:t>Example: 2 Al(ClO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)</a:t>
            </a:r>
            <a:r>
              <a:rPr lang="en-US" altLang="en-US" baseline="-25000" smtClean="0">
                <a:sym typeface="Wingdings" panose="05000000000000000000" pitchFamily="2" charset="2"/>
              </a:rPr>
              <a:t>3 </a:t>
            </a:r>
            <a:r>
              <a:rPr lang="en-US" altLang="en-US" smtClean="0">
                <a:sym typeface="Wingdings" panose="05000000000000000000" pitchFamily="2" charset="2"/>
              </a:rPr>
              <a:t> 2 AlCl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+ 9 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</a:p>
          <a:p>
            <a:pPr lvl="1">
              <a:buFontTx/>
              <a:buChar char="•"/>
            </a:pPr>
            <a:r>
              <a:rPr lang="en-US" altLang="en-US" smtClean="0">
                <a:sym typeface="Wingdings" panose="05000000000000000000" pitchFamily="2" charset="2"/>
              </a:rPr>
              <a:t>There are more exceptions!!!!!! (see handout)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3. Single Replacement Reactions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Single Replacement Reactions </a:t>
            </a:r>
            <a:r>
              <a:rPr lang="en-US" altLang="en-US" smtClean="0"/>
              <a:t>occur when one element replaces another in a compound.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 metal can replace a metal (+) </a:t>
            </a:r>
            <a:r>
              <a:rPr lang="en-US" altLang="en-US" b="1" u="sng" smtClean="0">
                <a:solidFill>
                  <a:srgbClr val="FFFF00"/>
                </a:solidFill>
                <a:sym typeface="Wingdings" panose="05000000000000000000" pitchFamily="2" charset="2"/>
              </a:rPr>
              <a:t>OR</a:t>
            </a:r>
            <a:br>
              <a:rPr lang="en-US" altLang="en-US" b="1" u="sng" smtClean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en-US" altLang="en-US" smtClean="0"/>
              <a:t> a nonmetal can replace a nonmetal (-).</a:t>
            </a:r>
          </a:p>
          <a:p>
            <a:pPr>
              <a:lnSpc>
                <a:spcPct val="90000"/>
              </a:lnSpc>
            </a:pPr>
            <a:r>
              <a:rPr lang="en-US" altLang="en-US" sz="2800" b="1" smtClean="0"/>
              <a:t>element + compound</a:t>
            </a:r>
            <a:r>
              <a:rPr lang="en-US" altLang="en-US" sz="2800" b="1" smtClean="0">
                <a:sym typeface="Wingdings" panose="05000000000000000000" pitchFamily="2" charset="2"/>
              </a:rPr>
              <a:t> product + product</a:t>
            </a:r>
            <a:r>
              <a:rPr lang="en-US" altLang="en-US" b="1" smtClean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A + BC  AC + B   </a:t>
            </a:r>
            <a:r>
              <a:rPr lang="en-US" altLang="en-US" smtClean="0">
                <a:latin typeface="Arial Narrow" panose="020B0606020202030204" pitchFamily="34" charset="0"/>
                <a:sym typeface="Wingdings" panose="05000000000000000000" pitchFamily="2" charset="2"/>
              </a:rPr>
              <a:t>(if A is a metal)</a:t>
            </a:r>
            <a:r>
              <a:rPr lang="en-US" altLang="en-US" smtClean="0">
                <a:sym typeface="Wingdings" panose="05000000000000000000" pitchFamily="2" charset="2"/>
              </a:rPr>
              <a:t>  </a:t>
            </a:r>
            <a:r>
              <a:rPr lang="en-US" altLang="en-US" b="1" u="sng" smtClean="0">
                <a:solidFill>
                  <a:srgbClr val="FFFF00"/>
                </a:solidFill>
                <a:sym typeface="Wingdings" panose="05000000000000000000" pitchFamily="2" charset="2"/>
              </a:rPr>
              <a:t>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A + BC  BA + C   </a:t>
            </a:r>
            <a:r>
              <a:rPr lang="en-US" altLang="en-US" smtClean="0">
                <a:latin typeface="Arial Narrow" panose="020B0606020202030204" pitchFamily="34" charset="0"/>
                <a:sym typeface="Wingdings" panose="05000000000000000000" pitchFamily="2" charset="2"/>
              </a:rPr>
              <a:t>(if A is a nonmetal)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	(remember the cation always goes first!)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When H</a:t>
            </a:r>
            <a:r>
              <a:rPr lang="en-US" altLang="en-US" sz="2400" b="1" baseline="-25000" smtClean="0">
                <a:solidFill>
                  <a:schemeClr val="hlink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O splits into ions, it splits into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H</a:t>
            </a:r>
            <a:r>
              <a:rPr lang="en-US" altLang="en-US" sz="2400" b="1" baseline="30000" smtClean="0">
                <a:solidFill>
                  <a:schemeClr val="hlink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and OH</a:t>
            </a:r>
            <a:r>
              <a:rPr lang="en-US" altLang="en-US" sz="2400" b="1" baseline="30000" smtClean="0">
                <a:solidFill>
                  <a:schemeClr val="hlink"/>
                </a:solidFill>
                <a:sym typeface="Wingdings" panose="05000000000000000000" pitchFamily="2" charset="2"/>
              </a:rPr>
              <a:t>-</a:t>
            </a: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  (not H+ and O</a:t>
            </a:r>
            <a:r>
              <a:rPr lang="en-US" altLang="en-US" sz="2400" b="1" baseline="30000" smtClean="0">
                <a:solidFill>
                  <a:schemeClr val="hlink"/>
                </a:solidFill>
                <a:sym typeface="Wingdings" panose="05000000000000000000" pitchFamily="2" charset="2"/>
              </a:rPr>
              <a:t>-2</a:t>
            </a:r>
            <a:r>
              <a:rPr lang="en-US" altLang="en-US" sz="2400" b="1" smtClean="0">
                <a:solidFill>
                  <a:schemeClr val="hlink"/>
                </a:solidFill>
                <a:sym typeface="Wingdings" panose="05000000000000000000" pitchFamily="2" charset="2"/>
              </a:rPr>
              <a:t> !!)</a:t>
            </a:r>
          </a:p>
        </p:txBody>
      </p:sp>
      <p:pic>
        <p:nvPicPr>
          <p:cNvPr id="87044" name="Picture 4" descr="1RE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6588"/>
            <a:ext cx="30480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en-US" smtClean="0"/>
              <a:t> </a:t>
            </a:r>
            <a:r>
              <a:rPr lang="en-US" altLang="en-US" b="1" smtClean="0"/>
              <a:t>Activity Series of Metals</a:t>
            </a:r>
            <a:r>
              <a:rPr lang="en-US" alt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4770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Each element on the list replaces from a compound any of the elements below it. The larger the interval between elements, the more vigorous the reaction.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first five elements (lithium - sodium) are known as very active metals and they react with cold water to produce the hydroxide and hydrogen gas.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next four metals (magnesium - chromium) are considered active metals and they will react with very hot water or steam to form the oxide and hydrogen gas.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oxides of all of these first metals resist reduction by H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next six metals (iron - lead) replace hydrogen from HCl and dil. sulfuric and nitric acids. Their oxides undergo reduction by heating with H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, carbon, and carbon monoxide.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metals lithium - copper, can combine directly with oxygen to form the oxide.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The last five metals (mercury - gold) are often found free in nature, their oxides decompose with mild heating, and they form oxides only indirectly.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53200" y="381000"/>
            <a:ext cx="2438400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lithium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potassium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strontium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calcium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sodium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-------------------------------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magnesium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aluminum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zinc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Chromium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--------------------------------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iron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cadmium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cobalt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nickel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Lead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-------------------------------- </a:t>
            </a:r>
            <a:endParaRPr lang="en-US" altLang="en-US" sz="14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HYDROGEN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antimony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arsenic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bismuth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Copper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--------------------------------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mercury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silver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palladium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Platinum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</a:rPr>
              <a:t>gold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0" y="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See handout!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Activity Series for Metals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4500563" y="2147888"/>
            <a:ext cx="3559175" cy="519112"/>
            <a:chOff x="1761" y="1289"/>
            <a:chExt cx="2242" cy="327"/>
          </a:xfrm>
        </p:grpSpPr>
        <p:sp>
          <p:nvSpPr>
            <p:cNvPr id="9234" name="Text Box 5"/>
            <p:cNvSpPr txBox="1">
              <a:spLocks noChangeArrowheads="1"/>
            </p:cNvSpPr>
            <p:nvPr/>
          </p:nvSpPr>
          <p:spPr bwMode="auto">
            <a:xfrm>
              <a:off x="1761" y="1289"/>
              <a:ext cx="22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 + BC          MC + B</a:t>
              </a:r>
            </a:p>
          </p:txBody>
        </p:sp>
        <p:sp>
          <p:nvSpPr>
            <p:cNvPr id="9235" name="Line 6"/>
            <p:cNvSpPr>
              <a:spLocks noChangeShapeType="1"/>
            </p:cNvSpPr>
            <p:nvPr/>
          </p:nvSpPr>
          <p:spPr bwMode="auto">
            <a:xfrm>
              <a:off x="2688" y="146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184650" y="1563688"/>
            <a:ext cx="473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Hydrogen Displacement Reaction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795838" y="2741613"/>
            <a:ext cx="29686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M is metal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BC is acid or H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 is H</a:t>
            </a:r>
            <a:r>
              <a:rPr lang="en-US" altLang="en-US" sz="2800" baseline="-25000">
                <a:latin typeface="Arial" panose="020B0604020202020204" pitchFamily="34" charset="0"/>
              </a:rPr>
              <a:t>2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4013200" y="4267200"/>
            <a:ext cx="5054600" cy="519113"/>
            <a:chOff x="340" y="2072"/>
            <a:chExt cx="3184" cy="327"/>
          </a:xfrm>
        </p:grpSpPr>
        <p:sp>
          <p:nvSpPr>
            <p:cNvPr id="9232" name="Text Box 10"/>
            <p:cNvSpPr txBox="1">
              <a:spLocks noChangeArrowheads="1"/>
            </p:cNvSpPr>
            <p:nvPr/>
          </p:nvSpPr>
          <p:spPr bwMode="auto">
            <a:xfrm>
              <a:off x="340" y="2072"/>
              <a:ext cx="31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Ca + 2H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          Ca(OH)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9233" name="Line 11"/>
            <p:cNvSpPr>
              <a:spLocks noChangeShapeType="1"/>
            </p:cNvSpPr>
            <p:nvPr/>
          </p:nvSpPr>
          <p:spPr bwMode="auto">
            <a:xfrm>
              <a:off x="1529" y="225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4010025" y="4967288"/>
            <a:ext cx="5013325" cy="519112"/>
            <a:chOff x="354" y="2072"/>
            <a:chExt cx="3158" cy="327"/>
          </a:xfrm>
        </p:grpSpPr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354" y="2072"/>
              <a:ext cx="31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Pb + 2H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O          Pb(OH)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latin typeface="Arial" panose="020B0604020202020204" pitchFamily="34" charset="0"/>
                </a:rPr>
                <a:t> + H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2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9231" name="Line 14"/>
            <p:cNvSpPr>
              <a:spLocks noChangeShapeType="1"/>
            </p:cNvSpPr>
            <p:nvPr/>
          </p:nvSpPr>
          <p:spPr bwMode="auto">
            <a:xfrm>
              <a:off x="1529" y="225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9" name="Group 17"/>
          <p:cNvGrpSpPr>
            <a:grpSpLocks/>
          </p:cNvGrpSpPr>
          <p:nvPr/>
        </p:nvGrpSpPr>
        <p:grpSpPr bwMode="auto">
          <a:xfrm>
            <a:off x="4165600" y="5029200"/>
            <a:ext cx="4648200" cy="457200"/>
            <a:chOff x="2544" y="3168"/>
            <a:chExt cx="2928" cy="288"/>
          </a:xfrm>
        </p:grpSpPr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H="1">
              <a:off x="2544" y="3168"/>
              <a:ext cx="2928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6"/>
            <p:cNvSpPr>
              <a:spLocks noChangeShapeType="1"/>
            </p:cNvSpPr>
            <p:nvPr/>
          </p:nvSpPr>
          <p:spPr bwMode="auto">
            <a:xfrm flipH="1" flipV="1">
              <a:off x="2544" y="3168"/>
              <a:ext cx="2928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4.4</a:t>
            </a:r>
          </a:p>
        </p:txBody>
      </p:sp>
      <p:pic>
        <p:nvPicPr>
          <p:cNvPr id="9226" name="Picture 19" descr="npo0000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2777" r="15625"/>
          <a:stretch>
            <a:fillRect/>
          </a:stretch>
        </p:blipFill>
        <p:spPr bwMode="auto">
          <a:xfrm>
            <a:off x="0" y="1295400"/>
            <a:ext cx="408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1277938" y="575468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Figure 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4. Double Replacement Reactions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r>
              <a:rPr lang="en-US" altLang="en-US" b="1" smtClean="0"/>
              <a:t>Double Replacement Reactions </a:t>
            </a:r>
            <a:r>
              <a:rPr lang="en-US" altLang="en-US" smtClean="0"/>
              <a:t>occur when a metal replaces a metal in a compound and a nonmetal replaces a nonmetal in a compound</a:t>
            </a:r>
          </a:p>
          <a:p>
            <a:r>
              <a:rPr lang="en-US" altLang="en-US" b="1" smtClean="0"/>
              <a:t>Compound + compound </a:t>
            </a:r>
            <a:r>
              <a:rPr lang="en-US" altLang="en-US" b="1" smtClean="0">
                <a:sym typeface="Wingdings" panose="05000000000000000000" pitchFamily="2" charset="2"/>
              </a:rPr>
              <a:t> product + product</a:t>
            </a:r>
          </a:p>
          <a:p>
            <a:r>
              <a:rPr lang="en-US" altLang="en-US" smtClean="0">
                <a:sym typeface="Wingdings" panose="05000000000000000000" pitchFamily="2" charset="2"/>
              </a:rPr>
              <a:t>AB + CD  AD + CB</a:t>
            </a:r>
          </a:p>
        </p:txBody>
      </p:sp>
      <p:pic>
        <p:nvPicPr>
          <p:cNvPr id="88068" name="Picture 4" descr="DBL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4196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2166</Words>
  <Application>Microsoft Office PowerPoint</Application>
  <PresentationFormat>On-screen Show (4:3)</PresentationFormat>
  <Paragraphs>367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Times New Roman</vt:lpstr>
      <vt:lpstr>Calibri</vt:lpstr>
      <vt:lpstr>Wingdings</vt:lpstr>
      <vt:lpstr>Arial Narrow</vt:lpstr>
      <vt:lpstr>Symbol</vt:lpstr>
      <vt:lpstr>Comic Sans MS</vt:lpstr>
      <vt:lpstr>Default Design</vt:lpstr>
      <vt:lpstr>Microsoft Clip Gallery</vt:lpstr>
      <vt:lpstr>Reactions in Aqueous Solution</vt:lpstr>
      <vt:lpstr>Quick Review of Reactions from Chemistry I</vt:lpstr>
      <vt:lpstr>1. Synthesis reactions</vt:lpstr>
      <vt:lpstr>2. Decomposition Reactions</vt:lpstr>
      <vt:lpstr>Decomposition Exceptions</vt:lpstr>
      <vt:lpstr>3. Single Replacement Reactions</vt:lpstr>
      <vt:lpstr> Activity Series of Metals </vt:lpstr>
      <vt:lpstr>PowerPoint Presentation</vt:lpstr>
      <vt:lpstr>4. Double Replacement Reactions</vt:lpstr>
      <vt:lpstr>5. Combustion Reactions</vt:lpstr>
      <vt:lpstr>PowerPoint Presentation</vt:lpstr>
      <vt:lpstr>PowerPoint Presentation</vt:lpstr>
      <vt:lpstr>PowerPoint Presentation</vt:lpstr>
      <vt:lpstr>PowerPoint Presentation</vt:lpstr>
      <vt:lpstr>Solubility Table from last year (say goodbye!!)</vt:lpstr>
      <vt:lpstr>PowerPoint Presentation</vt:lpstr>
      <vt:lpstr>Other Solubilities (Memorize for AP)</vt:lpstr>
      <vt:lpstr>New AP format (2013)</vt:lpstr>
      <vt:lpstr>Total Ionic Equations</vt:lpstr>
      <vt:lpstr>Total Ionic Equations </vt:lpstr>
      <vt:lpstr>Writing Net Ionic Equations</vt:lpstr>
      <vt:lpstr>Net Ionic Equations</vt:lpstr>
      <vt:lpstr>Precipitation Reactions</vt:lpstr>
      <vt:lpstr>Gas Producing Decompositions</vt:lpstr>
      <vt:lpstr>PowerPoint Presentation</vt:lpstr>
      <vt:lpstr>Terminology for Redox Reactions</vt:lpstr>
      <vt:lpstr>You can’t have one… without the other!</vt:lpstr>
      <vt:lpstr>Another way to remember</vt:lpstr>
      <vt:lpstr>Oxidation-Reduction Reactions</vt:lpstr>
      <vt:lpstr>PowerPoint Presentation</vt:lpstr>
      <vt:lpstr>Types of Oxidation-Reduction Reactions</vt:lpstr>
      <vt:lpstr>Types of Oxidation-Reduction Reactions</vt:lpstr>
      <vt:lpstr>Types of Oxidation-Reduction Reactions</vt:lpstr>
      <vt:lpstr>Chemistry in Action: Breath Analyzer</vt:lpstr>
      <vt:lpstr>Oxidation number</vt:lpstr>
      <vt:lpstr>PowerPoint Presentation</vt:lpstr>
      <vt:lpstr>PowerPoint Presentation</vt:lpstr>
      <vt:lpstr>PowerPoint Presentation</vt:lpstr>
      <vt:lpstr>Acids</vt:lpstr>
      <vt:lpstr>PowerPoint Presentation</vt:lpstr>
      <vt:lpstr>Neutralization Reaction</vt:lpstr>
      <vt:lpstr>Hints</vt:lpstr>
      <vt:lpstr>New AP format (2013)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 David Robertson</dc:creator>
  <cp:lastModifiedBy>Rapp, Delbert N</cp:lastModifiedBy>
  <cp:revision>107</cp:revision>
  <dcterms:created xsi:type="dcterms:W3CDTF">1999-10-24T18:14:21Z</dcterms:created>
  <dcterms:modified xsi:type="dcterms:W3CDTF">2018-08-23T16:32:05Z</dcterms:modified>
</cp:coreProperties>
</file>